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0"/>
  </p:notesMasterIdLst>
  <p:handoutMasterIdLst>
    <p:handoutMasterId r:id="rId21"/>
  </p:handoutMasterIdLst>
  <p:sldIdLst>
    <p:sldId id="256" r:id="rId2"/>
    <p:sldId id="257" r:id="rId3"/>
    <p:sldId id="258" r:id="rId4"/>
    <p:sldId id="259" r:id="rId5"/>
    <p:sldId id="260" r:id="rId6"/>
    <p:sldId id="265" r:id="rId7"/>
    <p:sldId id="266" r:id="rId8"/>
    <p:sldId id="261" r:id="rId9"/>
    <p:sldId id="267" r:id="rId10"/>
    <p:sldId id="262" r:id="rId11"/>
    <p:sldId id="268" r:id="rId12"/>
    <p:sldId id="269" r:id="rId13"/>
    <p:sldId id="270" r:id="rId14"/>
    <p:sldId id="271" r:id="rId15"/>
    <p:sldId id="272" r:id="rId16"/>
    <p:sldId id="264" r:id="rId17"/>
    <p:sldId id="273" r:id="rId18"/>
    <p:sldId id="274" r:id="rId19"/>
  </p:sldIdLst>
  <p:sldSz cx="14630400" cy="8229600"/>
  <p:notesSz cx="8229600" cy="14630400"/>
  <p:embeddedFontLst>
    <p:embeddedFont>
      <p:font typeface="Calibri" panose="020F0502020204030204" pitchFamily="34"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hul Sharma B" initials="RSB" lastIdx="1" clrIdx="0">
    <p:extLst>
      <p:ext uri="{19B8F6BF-5375-455C-9EA6-DF929625EA0E}">
        <p15:presenceInfo xmlns:p15="http://schemas.microsoft.com/office/powerpoint/2012/main" userId="86b94bbf840c96c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0" d="100"/>
          <a:sy n="60" d="100"/>
        </p:scale>
        <p:origin x="660" y="78"/>
      </p:cViewPr>
      <p:guideLst/>
    </p:cSldViewPr>
  </p:slideViewPr>
  <p:notesTextViewPr>
    <p:cViewPr>
      <p:scale>
        <a:sx n="1" d="1"/>
        <a:sy n="1" d="1"/>
      </p:scale>
      <p:origin x="0" y="0"/>
    </p:cViewPr>
  </p:notesTextViewPr>
  <p:notesViewPr>
    <p:cSldViewPr snapToGrid="0" snapToObjects="1">
      <p:cViewPr varScale="1">
        <p:scale>
          <a:sx n="34" d="100"/>
          <a:sy n="34" d="100"/>
        </p:scale>
        <p:origin x="3186"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ACC4E8F-4B09-4B80-9F90-D6D8163C8E20}"/>
              </a:ext>
            </a:extLst>
          </p:cNvPr>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D2A48025-F11D-47E3-96F9-D8D9554563C6}"/>
              </a:ext>
            </a:extLst>
          </p:cNvPr>
          <p:cNvSpPr>
            <a:spLocks noGrp="1"/>
          </p:cNvSpPr>
          <p:nvPr>
            <p:ph type="dt" sz="quarter" idx="1"/>
          </p:nvPr>
        </p:nvSpPr>
        <p:spPr>
          <a:xfrm>
            <a:off x="4660900" y="0"/>
            <a:ext cx="3567113" cy="733425"/>
          </a:xfrm>
          <a:prstGeom prst="rect">
            <a:avLst/>
          </a:prstGeom>
        </p:spPr>
        <p:txBody>
          <a:bodyPr vert="horz" lIns="91440" tIns="45720" rIns="91440" bIns="45720" rtlCol="0"/>
          <a:lstStyle>
            <a:lvl1pPr algn="r">
              <a:defRPr sz="1200"/>
            </a:lvl1pPr>
          </a:lstStyle>
          <a:p>
            <a:fld id="{E9571CA0-EAC6-49CC-915A-8D8A7BD6B8D2}" type="datetimeFigureOut">
              <a:rPr lang="en-IN" smtClean="0"/>
              <a:t>26-10-2024</a:t>
            </a:fld>
            <a:endParaRPr lang="en-IN"/>
          </a:p>
        </p:txBody>
      </p:sp>
      <p:sp>
        <p:nvSpPr>
          <p:cNvPr id="4" name="Footer Placeholder 3">
            <a:extLst>
              <a:ext uri="{FF2B5EF4-FFF2-40B4-BE49-F238E27FC236}">
                <a16:creationId xmlns:a16="http://schemas.microsoft.com/office/drawing/2014/main" id="{3980B29F-C27D-4B47-B85B-E5D954624247}"/>
              </a:ext>
            </a:extLst>
          </p:cNvPr>
          <p:cNvSpPr>
            <a:spLocks noGrp="1"/>
          </p:cNvSpPr>
          <p:nvPr>
            <p:ph type="ftr" sz="quarter" idx="2"/>
          </p:nvPr>
        </p:nvSpPr>
        <p:spPr>
          <a:xfrm>
            <a:off x="0" y="13896975"/>
            <a:ext cx="3565525" cy="733425"/>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A8F094A9-4F91-46FD-BCE5-65577E4C6B6C}"/>
              </a:ext>
            </a:extLst>
          </p:cNvPr>
          <p:cNvSpPr>
            <a:spLocks noGrp="1"/>
          </p:cNvSpPr>
          <p:nvPr>
            <p:ph type="sldNum" sz="quarter" idx="3"/>
          </p:nvPr>
        </p:nvSpPr>
        <p:spPr>
          <a:xfrm>
            <a:off x="4660900" y="13896975"/>
            <a:ext cx="3567113" cy="733425"/>
          </a:xfrm>
          <a:prstGeom prst="rect">
            <a:avLst/>
          </a:prstGeom>
        </p:spPr>
        <p:txBody>
          <a:bodyPr vert="horz" lIns="91440" tIns="45720" rIns="91440" bIns="45720" rtlCol="0" anchor="b"/>
          <a:lstStyle>
            <a:lvl1pPr algn="r">
              <a:defRPr sz="1200"/>
            </a:lvl1pPr>
          </a:lstStyle>
          <a:p>
            <a:fld id="{32DC40F0-087A-428F-BFD0-C2599F0B0732}" type="slidenum">
              <a:rPr lang="en-IN" smtClean="0"/>
              <a:t>‹#›</a:t>
            </a:fld>
            <a:endParaRPr lang="en-IN"/>
          </a:p>
        </p:txBody>
      </p:sp>
    </p:spTree>
    <p:extLst>
      <p:ext uri="{BB962C8B-B14F-4D97-AF65-F5344CB8AC3E}">
        <p14:creationId xmlns:p14="http://schemas.microsoft.com/office/powerpoint/2010/main" val="18140908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7508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hyperlink" Target="https://pixabay.com/en/technology-future-phone-apple-512210/" TargetMode="External"/><Relationship Id="rId2" Type="http://schemas.openxmlformats.org/officeDocument/2006/relationships/image" Target="../media/image26.jp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634252"/>
            <a:ext cx="7468553" cy="2914650"/>
          </a:xfrm>
          <a:prstGeom prst="rect">
            <a:avLst/>
          </a:prstGeom>
          <a:noFill/>
          <a:ln/>
        </p:spPr>
        <p:txBody>
          <a:bodyPr wrap="square" lIns="0" tIns="0" rIns="0" bIns="0" rtlCol="0" anchor="t"/>
          <a:lstStyle/>
          <a:p>
            <a:pPr marL="0" indent="0">
              <a:lnSpc>
                <a:spcPts val="7650"/>
              </a:lnSpc>
              <a:buNone/>
            </a:pPr>
            <a:r>
              <a:rPr lang="en-US" sz="6100" dirty="0">
                <a:solidFill>
                  <a:srgbClr val="FFFFFF"/>
                </a:solidFill>
                <a:latin typeface="Times New Roman" panose="02020603050405020304" pitchFamily="18" charset="0"/>
                <a:ea typeface="Kanit" pitchFamily="34" charset="-122"/>
                <a:cs typeface="Times New Roman" panose="02020603050405020304" pitchFamily="18" charset="0"/>
              </a:rPr>
              <a:t>Mobile Device Usage and User Behavior Analysis</a:t>
            </a:r>
            <a:endParaRPr lang="en-US" sz="6100" dirty="0">
              <a:latin typeface="Times New Roman" panose="02020603050405020304" pitchFamily="18" charset="0"/>
              <a:cs typeface="Times New Roman" panose="02020603050405020304" pitchFamily="18" charset="0"/>
            </a:endParaRPr>
          </a:p>
        </p:txBody>
      </p:sp>
      <p:sp>
        <p:nvSpPr>
          <p:cNvPr id="6" name="Text 3"/>
          <p:cNvSpPr/>
          <p:nvPr/>
        </p:nvSpPr>
        <p:spPr>
          <a:xfrm>
            <a:off x="837724" y="6212324"/>
            <a:ext cx="7468553" cy="383024"/>
          </a:xfrm>
          <a:prstGeom prst="rect">
            <a:avLst/>
          </a:prstGeom>
          <a:noFill/>
          <a:ln/>
        </p:spPr>
        <p:txBody>
          <a:bodyPr wrap="none" lIns="0" tIns="0" rIns="0" bIns="0" rtlCol="0" anchor="t"/>
          <a:lstStyle/>
          <a:p>
            <a:pPr marL="0" indent="0">
              <a:lnSpc>
                <a:spcPts val="3000"/>
              </a:lnSpc>
              <a:buNone/>
            </a:pPr>
            <a:endParaRPr lang="en-US" sz="1850" dirty="0"/>
          </a:p>
        </p:txBody>
      </p:sp>
      <p:sp>
        <p:nvSpPr>
          <p:cNvPr id="9" name="TextBox 8">
            <a:extLst>
              <a:ext uri="{FF2B5EF4-FFF2-40B4-BE49-F238E27FC236}">
                <a16:creationId xmlns:a16="http://schemas.microsoft.com/office/drawing/2014/main" id="{7DABB0BE-B8F6-4330-84ED-F68B3F9E8FAF}"/>
              </a:ext>
            </a:extLst>
          </p:cNvPr>
          <p:cNvSpPr txBox="1"/>
          <p:nvPr/>
        </p:nvSpPr>
        <p:spPr>
          <a:xfrm>
            <a:off x="837724" y="5245768"/>
            <a:ext cx="6092465" cy="954107"/>
          </a:xfrm>
          <a:prstGeom prst="rect">
            <a:avLst/>
          </a:prstGeom>
          <a:noFill/>
        </p:spPr>
        <p:txBody>
          <a:bodyPr wrap="square" rtlCol="0">
            <a:spAutoFit/>
          </a:bodyPr>
          <a:lstStyle/>
          <a:p>
            <a:r>
              <a:rPr lang="en-US" sz="2800" dirty="0">
                <a:solidFill>
                  <a:schemeClr val="bg1"/>
                </a:solidFill>
                <a:latin typeface="Times New Roman" panose="02020603050405020304" pitchFamily="18" charset="0"/>
                <a:cs typeface="Times New Roman" panose="02020603050405020304" pitchFamily="18" charset="0"/>
              </a:rPr>
              <a:t>B.RAHUL SHARMA</a:t>
            </a:r>
            <a:br>
              <a:rPr lang="en-US" sz="2800" dirty="0">
                <a:solidFill>
                  <a:schemeClr val="bg1"/>
                </a:solidFill>
                <a:latin typeface="Times New Roman" panose="02020603050405020304" pitchFamily="18" charset="0"/>
                <a:cs typeface="Times New Roman" panose="02020603050405020304" pitchFamily="18" charset="0"/>
              </a:rPr>
            </a:br>
            <a:r>
              <a:rPr lang="en-US" sz="2800" dirty="0">
                <a:solidFill>
                  <a:schemeClr val="bg1"/>
                </a:solidFill>
                <a:latin typeface="Times New Roman" panose="02020603050405020304" pitchFamily="18" charset="0"/>
                <a:cs typeface="Times New Roman" panose="02020603050405020304" pitchFamily="18" charset="0"/>
              </a:rPr>
              <a:t>111723720002</a:t>
            </a:r>
          </a:p>
        </p:txBody>
      </p:sp>
    </p:spTree>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776526" y="863084"/>
            <a:ext cx="7468433" cy="601624"/>
          </a:xfrm>
          <a:prstGeom prst="rect">
            <a:avLst/>
          </a:prstGeom>
          <a:noFill/>
          <a:ln/>
        </p:spPr>
        <p:txBody>
          <a:bodyPr wrap="none" lIns="0" tIns="0" rIns="0" bIns="0" rtlCol="0" anchor="t"/>
          <a:lstStyle/>
          <a:p>
            <a:pPr marL="0" indent="0">
              <a:lnSpc>
                <a:spcPts val="5100"/>
              </a:lnSpc>
              <a:buNone/>
            </a:pPr>
            <a:r>
              <a:rPr lang="en-US" sz="4100" dirty="0">
                <a:solidFill>
                  <a:srgbClr val="FFFFFF"/>
                </a:solidFill>
                <a:latin typeface="Times New Roman" panose="02020603050405020304" pitchFamily="18" charset="0"/>
                <a:ea typeface="Kanit" pitchFamily="34" charset="-122"/>
                <a:cs typeface="Times New Roman" panose="02020603050405020304" pitchFamily="18" charset="0"/>
              </a:rPr>
              <a:t>Exploratory Data Analysis (EDA)</a:t>
            </a:r>
          </a:p>
          <a:p>
            <a:pPr algn="l"/>
            <a:endParaRPr lang="en-US" sz="2400" dirty="0">
              <a:solidFill>
                <a:srgbClr val="FFFFFF"/>
              </a:solidFill>
              <a:latin typeface="Times New Roman" panose="02020603050405020304" pitchFamily="18" charset="0"/>
              <a:cs typeface="Times New Roman" panose="02020603050405020304" pitchFamily="18" charset="0"/>
            </a:endParaRPr>
          </a:p>
          <a:p>
            <a:pPr algn="l"/>
            <a:r>
              <a:rPr lang="en-US" sz="2800" dirty="0">
                <a:solidFill>
                  <a:srgbClr val="FFFFFF"/>
                </a:solidFill>
                <a:latin typeface="Times New Roman" panose="02020603050405020304" pitchFamily="18" charset="0"/>
                <a:cs typeface="Times New Roman" panose="02020603050405020304" pitchFamily="18" charset="0"/>
              </a:rPr>
              <a:t>By </a:t>
            </a:r>
            <a:r>
              <a:rPr lang="en-IN" sz="2800" dirty="0">
                <a:solidFill>
                  <a:schemeClr val="bg1"/>
                </a:solidFill>
                <a:latin typeface="Times New Roman" panose="02020603050405020304" pitchFamily="18" charset="0"/>
                <a:cs typeface="Times New Roman" panose="02020603050405020304" pitchFamily="18" charset="0"/>
              </a:rPr>
              <a:t>Pandas Profiling Report</a:t>
            </a:r>
            <a:endParaRPr lang="en-IN" sz="2800" b="0" i="0" dirty="0">
              <a:solidFill>
                <a:schemeClr val="bg1"/>
              </a:solidFill>
              <a:effectLst/>
              <a:latin typeface="Times New Roman" panose="02020603050405020304" pitchFamily="18" charset="0"/>
              <a:cs typeface="Times New Roman" panose="02020603050405020304" pitchFamily="18" charset="0"/>
            </a:endParaRPr>
          </a:p>
          <a:p>
            <a:r>
              <a:rPr lang="en-IN" sz="2400" b="0" i="0" dirty="0">
                <a:solidFill>
                  <a:srgbClr val="212529"/>
                </a:solidFill>
                <a:effectLst/>
                <a:latin typeface="system-ui"/>
              </a:rPr>
              <a:t>\\</a:t>
            </a:r>
            <a:br>
              <a:rPr lang="en-IN" sz="2400" b="0" i="0" dirty="0">
                <a:solidFill>
                  <a:srgbClr val="212529"/>
                </a:solidFill>
                <a:effectLst/>
                <a:latin typeface="system-ui"/>
              </a:rPr>
            </a:br>
            <a:endParaRPr lang="en-US" sz="2400" dirty="0">
              <a:latin typeface="Times New Roman" panose="02020603050405020304" pitchFamily="18" charset="0"/>
              <a:cs typeface="Times New Roman" panose="02020603050405020304" pitchFamily="18" charset="0"/>
            </a:endParaRPr>
          </a:p>
        </p:txBody>
      </p:sp>
      <p:sp>
        <p:nvSpPr>
          <p:cNvPr id="6" name="Text 2"/>
          <p:cNvSpPr/>
          <p:nvPr/>
        </p:nvSpPr>
        <p:spPr>
          <a:xfrm>
            <a:off x="2218611" y="2529602"/>
            <a:ext cx="6148864" cy="710089"/>
          </a:xfrm>
          <a:prstGeom prst="rect">
            <a:avLst/>
          </a:prstGeom>
          <a:noFill/>
          <a:ln/>
        </p:spPr>
        <p:txBody>
          <a:bodyPr wrap="square" lIns="0" tIns="0" rIns="0" bIns="0" rtlCol="0" anchor="t"/>
          <a:lstStyle/>
          <a:p>
            <a:pPr marL="0" indent="0" algn="l">
              <a:lnSpc>
                <a:spcPts val="2750"/>
              </a:lnSpc>
              <a:buNone/>
            </a:pPr>
            <a:endParaRPr lang="en-US" sz="1700" dirty="0"/>
          </a:p>
        </p:txBody>
      </p:sp>
      <p:sp>
        <p:nvSpPr>
          <p:cNvPr id="9" name="Text 4"/>
          <p:cNvSpPr/>
          <p:nvPr/>
        </p:nvSpPr>
        <p:spPr>
          <a:xfrm>
            <a:off x="2218611" y="4304586"/>
            <a:ext cx="6148864" cy="1065133"/>
          </a:xfrm>
          <a:prstGeom prst="rect">
            <a:avLst/>
          </a:prstGeom>
          <a:noFill/>
          <a:ln/>
        </p:spPr>
        <p:txBody>
          <a:bodyPr wrap="square" lIns="0" tIns="0" rIns="0" bIns="0" rtlCol="0" anchor="t"/>
          <a:lstStyle/>
          <a:p>
            <a:pPr marL="0" indent="0" algn="l">
              <a:lnSpc>
                <a:spcPts val="2750"/>
              </a:lnSpc>
              <a:buNone/>
            </a:pPr>
            <a:endParaRPr lang="en-US" sz="1700" dirty="0"/>
          </a:p>
        </p:txBody>
      </p:sp>
      <p:sp>
        <p:nvSpPr>
          <p:cNvPr id="12" name="Text 6"/>
          <p:cNvSpPr/>
          <p:nvPr/>
        </p:nvSpPr>
        <p:spPr>
          <a:xfrm>
            <a:off x="2218611" y="6272689"/>
            <a:ext cx="6148864" cy="710089"/>
          </a:xfrm>
          <a:prstGeom prst="rect">
            <a:avLst/>
          </a:prstGeom>
          <a:noFill/>
          <a:ln/>
        </p:spPr>
        <p:txBody>
          <a:bodyPr wrap="square" lIns="0" tIns="0" rIns="0" bIns="0" rtlCol="0" anchor="t"/>
          <a:lstStyle/>
          <a:p>
            <a:pPr marL="0" indent="0" algn="l">
              <a:lnSpc>
                <a:spcPts val="2750"/>
              </a:lnSpc>
              <a:buNone/>
            </a:pPr>
            <a:endParaRPr lang="en-US" sz="1700" dirty="0"/>
          </a:p>
        </p:txBody>
      </p:sp>
      <p:pic>
        <p:nvPicPr>
          <p:cNvPr id="14" name="Picture 13">
            <a:extLst>
              <a:ext uri="{FF2B5EF4-FFF2-40B4-BE49-F238E27FC236}">
                <a16:creationId xmlns:a16="http://schemas.microsoft.com/office/drawing/2014/main" id="{6C82EB8F-DD15-4886-B138-2FB5EA453F7E}"/>
              </a:ext>
            </a:extLst>
          </p:cNvPr>
          <p:cNvPicPr>
            <a:picLocks noChangeAspect="1"/>
          </p:cNvPicPr>
          <p:nvPr/>
        </p:nvPicPr>
        <p:blipFill>
          <a:blip r:embed="rId3"/>
          <a:stretch>
            <a:fillRect/>
          </a:stretch>
        </p:blipFill>
        <p:spPr>
          <a:xfrm>
            <a:off x="211947" y="2473455"/>
            <a:ext cx="6605948" cy="4735879"/>
          </a:xfrm>
          <a:prstGeom prst="rect">
            <a:avLst/>
          </a:prstGeom>
        </p:spPr>
      </p:pic>
      <p:pic>
        <p:nvPicPr>
          <p:cNvPr id="16" name="Picture 15">
            <a:extLst>
              <a:ext uri="{FF2B5EF4-FFF2-40B4-BE49-F238E27FC236}">
                <a16:creationId xmlns:a16="http://schemas.microsoft.com/office/drawing/2014/main" id="{E459C765-79D1-41CA-A314-CB3F9D189717}"/>
              </a:ext>
            </a:extLst>
          </p:cNvPr>
          <p:cNvPicPr>
            <a:picLocks noChangeAspect="1"/>
          </p:cNvPicPr>
          <p:nvPr/>
        </p:nvPicPr>
        <p:blipFill>
          <a:blip r:embed="rId4"/>
          <a:stretch>
            <a:fillRect/>
          </a:stretch>
        </p:blipFill>
        <p:spPr>
          <a:xfrm>
            <a:off x="7068100" y="2529602"/>
            <a:ext cx="7199459" cy="413442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38465B-340E-440C-B374-B7C252128883}"/>
              </a:ext>
            </a:extLst>
          </p:cNvPr>
          <p:cNvPicPr>
            <a:picLocks noChangeAspect="1"/>
          </p:cNvPicPr>
          <p:nvPr/>
        </p:nvPicPr>
        <p:blipFill>
          <a:blip r:embed="rId2"/>
          <a:stretch>
            <a:fillRect/>
          </a:stretch>
        </p:blipFill>
        <p:spPr>
          <a:xfrm>
            <a:off x="325663" y="485577"/>
            <a:ext cx="5550621" cy="3629223"/>
          </a:xfrm>
          <a:prstGeom prst="rect">
            <a:avLst/>
          </a:prstGeom>
        </p:spPr>
      </p:pic>
      <p:pic>
        <p:nvPicPr>
          <p:cNvPr id="5" name="Picture 4">
            <a:extLst>
              <a:ext uri="{FF2B5EF4-FFF2-40B4-BE49-F238E27FC236}">
                <a16:creationId xmlns:a16="http://schemas.microsoft.com/office/drawing/2014/main" id="{1141F939-BB02-480E-B974-8D9578F7A2CB}"/>
              </a:ext>
            </a:extLst>
          </p:cNvPr>
          <p:cNvPicPr>
            <a:picLocks noChangeAspect="1"/>
          </p:cNvPicPr>
          <p:nvPr/>
        </p:nvPicPr>
        <p:blipFill>
          <a:blip r:embed="rId3"/>
          <a:stretch>
            <a:fillRect/>
          </a:stretch>
        </p:blipFill>
        <p:spPr>
          <a:xfrm>
            <a:off x="6485773" y="468085"/>
            <a:ext cx="5550620" cy="3646715"/>
          </a:xfrm>
          <a:prstGeom prst="rect">
            <a:avLst/>
          </a:prstGeom>
        </p:spPr>
      </p:pic>
      <p:pic>
        <p:nvPicPr>
          <p:cNvPr id="6" name="Picture 5">
            <a:extLst>
              <a:ext uri="{FF2B5EF4-FFF2-40B4-BE49-F238E27FC236}">
                <a16:creationId xmlns:a16="http://schemas.microsoft.com/office/drawing/2014/main" id="{366E0029-C69E-4199-A9C7-65FF5B8E33C5}"/>
              </a:ext>
            </a:extLst>
          </p:cNvPr>
          <p:cNvPicPr>
            <a:picLocks noChangeAspect="1"/>
          </p:cNvPicPr>
          <p:nvPr/>
        </p:nvPicPr>
        <p:blipFill>
          <a:blip r:embed="rId4"/>
          <a:stretch>
            <a:fillRect/>
          </a:stretch>
        </p:blipFill>
        <p:spPr>
          <a:xfrm>
            <a:off x="325663" y="4525360"/>
            <a:ext cx="5678905" cy="3218663"/>
          </a:xfrm>
          <a:prstGeom prst="rect">
            <a:avLst/>
          </a:prstGeom>
        </p:spPr>
      </p:pic>
      <p:pic>
        <p:nvPicPr>
          <p:cNvPr id="7" name="Picture 6">
            <a:extLst>
              <a:ext uri="{FF2B5EF4-FFF2-40B4-BE49-F238E27FC236}">
                <a16:creationId xmlns:a16="http://schemas.microsoft.com/office/drawing/2014/main" id="{8DEBD92B-B26B-415D-BFFB-122F3CFFDD4B}"/>
              </a:ext>
            </a:extLst>
          </p:cNvPr>
          <p:cNvPicPr>
            <a:picLocks noChangeAspect="1"/>
          </p:cNvPicPr>
          <p:nvPr/>
        </p:nvPicPr>
        <p:blipFill>
          <a:blip r:embed="rId5"/>
          <a:stretch>
            <a:fillRect/>
          </a:stretch>
        </p:blipFill>
        <p:spPr>
          <a:xfrm>
            <a:off x="6485773" y="4582885"/>
            <a:ext cx="6009332" cy="3237070"/>
          </a:xfrm>
          <a:prstGeom prst="rect">
            <a:avLst/>
          </a:prstGeom>
        </p:spPr>
      </p:pic>
    </p:spTree>
    <p:extLst>
      <p:ext uri="{BB962C8B-B14F-4D97-AF65-F5344CB8AC3E}">
        <p14:creationId xmlns:p14="http://schemas.microsoft.com/office/powerpoint/2010/main" val="2862098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E8E5943-B57D-45BC-81DF-0A909C7D39F8}"/>
              </a:ext>
            </a:extLst>
          </p:cNvPr>
          <p:cNvPicPr>
            <a:picLocks noChangeAspect="1"/>
          </p:cNvPicPr>
          <p:nvPr/>
        </p:nvPicPr>
        <p:blipFill>
          <a:blip r:embed="rId2"/>
          <a:stretch>
            <a:fillRect/>
          </a:stretch>
        </p:blipFill>
        <p:spPr>
          <a:xfrm>
            <a:off x="240631" y="1141988"/>
            <a:ext cx="6451995" cy="3883723"/>
          </a:xfrm>
          <a:prstGeom prst="rect">
            <a:avLst/>
          </a:prstGeom>
        </p:spPr>
      </p:pic>
      <p:pic>
        <p:nvPicPr>
          <p:cNvPr id="9" name="Picture 8">
            <a:extLst>
              <a:ext uri="{FF2B5EF4-FFF2-40B4-BE49-F238E27FC236}">
                <a16:creationId xmlns:a16="http://schemas.microsoft.com/office/drawing/2014/main" id="{7DDF57E3-B2A6-49FA-92BB-D5A6AB17AC73}"/>
              </a:ext>
            </a:extLst>
          </p:cNvPr>
          <p:cNvPicPr>
            <a:picLocks noChangeAspect="1"/>
          </p:cNvPicPr>
          <p:nvPr/>
        </p:nvPicPr>
        <p:blipFill>
          <a:blip r:embed="rId3"/>
          <a:stretch>
            <a:fillRect/>
          </a:stretch>
        </p:blipFill>
        <p:spPr>
          <a:xfrm>
            <a:off x="6997426" y="1125946"/>
            <a:ext cx="7135669" cy="3883723"/>
          </a:xfrm>
          <a:prstGeom prst="rect">
            <a:avLst/>
          </a:prstGeom>
        </p:spPr>
      </p:pic>
    </p:spTree>
    <p:extLst>
      <p:ext uri="{BB962C8B-B14F-4D97-AF65-F5344CB8AC3E}">
        <p14:creationId xmlns:p14="http://schemas.microsoft.com/office/powerpoint/2010/main" val="1298130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E131C7-A72F-403C-986A-95B1EA7023A6}"/>
              </a:ext>
            </a:extLst>
          </p:cNvPr>
          <p:cNvSpPr txBox="1"/>
          <p:nvPr/>
        </p:nvSpPr>
        <p:spPr>
          <a:xfrm>
            <a:off x="737936" y="401053"/>
            <a:ext cx="12352422" cy="1446550"/>
          </a:xfrm>
          <a:prstGeom prst="rect">
            <a:avLst/>
          </a:prstGeom>
          <a:noFill/>
        </p:spPr>
        <p:txBody>
          <a:bodyPr wrap="square" rtlCol="0">
            <a:spAutoFit/>
          </a:bodyPr>
          <a:lstStyle/>
          <a:p>
            <a:pPr algn="ctr"/>
            <a:r>
              <a:rPr lang="en-IN" sz="4400" b="1" dirty="0">
                <a:solidFill>
                  <a:schemeClr val="bg1"/>
                </a:solidFill>
                <a:latin typeface="Times New Roman" panose="02020603050405020304" pitchFamily="18" charset="0"/>
                <a:cs typeface="Times New Roman" panose="02020603050405020304" pitchFamily="18" charset="0"/>
                <a:sym typeface="+mn-ea"/>
              </a:rPr>
              <a:t>Deployment of GUI</a:t>
            </a:r>
            <a:endParaRPr lang="en-IN" sz="4400" b="0" i="0" u="none" strike="noStrike" cap="none" dirty="0">
              <a:solidFill>
                <a:schemeClr val="bg1"/>
              </a:solidFill>
              <a:latin typeface="Times New Roman" panose="02020603050405020304" pitchFamily="18" charset="0"/>
              <a:ea typeface="Calibri"/>
              <a:cs typeface="Times New Roman" panose="02020603050405020304" pitchFamily="18" charset="0"/>
              <a:sym typeface="Calibri"/>
            </a:endParaRPr>
          </a:p>
          <a:p>
            <a:pPr algn="ctr"/>
            <a:endParaRPr lang="en-IN" sz="4400" dirty="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61719CD-98E2-4631-8B7A-ABDDE3CE4354}"/>
              </a:ext>
            </a:extLst>
          </p:cNvPr>
          <p:cNvPicPr>
            <a:picLocks noChangeAspect="1"/>
          </p:cNvPicPr>
          <p:nvPr/>
        </p:nvPicPr>
        <p:blipFill>
          <a:blip r:embed="rId2"/>
          <a:stretch>
            <a:fillRect/>
          </a:stretch>
        </p:blipFill>
        <p:spPr>
          <a:xfrm>
            <a:off x="1290637" y="890587"/>
            <a:ext cx="12049125" cy="6448425"/>
          </a:xfrm>
          <a:prstGeom prst="rect">
            <a:avLst/>
          </a:prstGeom>
        </p:spPr>
      </p:pic>
    </p:spTree>
    <p:extLst>
      <p:ext uri="{BB962C8B-B14F-4D97-AF65-F5344CB8AC3E}">
        <p14:creationId xmlns:p14="http://schemas.microsoft.com/office/powerpoint/2010/main" val="1883007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5495F2-932C-4381-BE62-521787E46A57}"/>
              </a:ext>
            </a:extLst>
          </p:cNvPr>
          <p:cNvSpPr txBox="1"/>
          <p:nvPr/>
        </p:nvSpPr>
        <p:spPr>
          <a:xfrm>
            <a:off x="786063" y="217589"/>
            <a:ext cx="12432632" cy="1384995"/>
          </a:xfrm>
          <a:prstGeom prst="rect">
            <a:avLst/>
          </a:prstGeom>
          <a:noFill/>
        </p:spPr>
        <p:txBody>
          <a:bodyPr wrap="square" rtlCol="0">
            <a:spAutoFit/>
          </a:bodyPr>
          <a:lstStyle/>
          <a:p>
            <a:pPr algn="ctr"/>
            <a:r>
              <a:rPr lang="en-IN" sz="4400" b="1" dirty="0">
                <a:solidFill>
                  <a:schemeClr val="bg1"/>
                </a:solidFill>
                <a:latin typeface="Times New Roman" panose="02020603050405020304" pitchFamily="18" charset="0"/>
                <a:cs typeface="Times New Roman" panose="02020603050405020304" pitchFamily="18" charset="0"/>
                <a:sym typeface="+mn-ea"/>
              </a:rPr>
              <a:t>Result of GUI </a:t>
            </a:r>
            <a:endParaRPr lang="en-IN" sz="4400" b="0" i="0" u="none" strike="noStrike" cap="none" dirty="0">
              <a:solidFill>
                <a:schemeClr val="bg1"/>
              </a:solidFill>
              <a:latin typeface="Times New Roman" panose="02020603050405020304" pitchFamily="18" charset="0"/>
              <a:ea typeface="Calibri"/>
              <a:cs typeface="Times New Roman" panose="02020603050405020304" pitchFamily="18" charset="0"/>
              <a:sym typeface="Calibri"/>
            </a:endParaRPr>
          </a:p>
          <a:p>
            <a:endParaRPr lang="en-IN" sz="4000" dirty="0">
              <a:solidFill>
                <a:schemeClr val="bg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4DC207C-3631-43BE-8AA2-79DD225A934C}"/>
              </a:ext>
            </a:extLst>
          </p:cNvPr>
          <p:cNvPicPr>
            <a:picLocks noChangeAspect="1"/>
          </p:cNvPicPr>
          <p:nvPr/>
        </p:nvPicPr>
        <p:blipFill>
          <a:blip r:embed="rId2"/>
          <a:stretch>
            <a:fillRect/>
          </a:stretch>
        </p:blipFill>
        <p:spPr>
          <a:xfrm>
            <a:off x="1247775" y="1072315"/>
            <a:ext cx="12134850" cy="6534150"/>
          </a:xfrm>
          <a:prstGeom prst="rect">
            <a:avLst/>
          </a:prstGeom>
        </p:spPr>
      </p:pic>
    </p:spTree>
    <p:extLst>
      <p:ext uri="{BB962C8B-B14F-4D97-AF65-F5344CB8AC3E}">
        <p14:creationId xmlns:p14="http://schemas.microsoft.com/office/powerpoint/2010/main" val="2524120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AFF16D-9CEB-4479-AA2E-07D8216B97A3}"/>
              </a:ext>
            </a:extLst>
          </p:cNvPr>
          <p:cNvPicPr>
            <a:picLocks noChangeAspect="1"/>
          </p:cNvPicPr>
          <p:nvPr/>
        </p:nvPicPr>
        <p:blipFill>
          <a:blip r:embed="rId2"/>
          <a:stretch>
            <a:fillRect/>
          </a:stretch>
        </p:blipFill>
        <p:spPr>
          <a:xfrm>
            <a:off x="1276350" y="862012"/>
            <a:ext cx="12077700" cy="6505575"/>
          </a:xfrm>
          <a:prstGeom prst="rect">
            <a:avLst/>
          </a:prstGeom>
        </p:spPr>
      </p:pic>
    </p:spTree>
    <p:extLst>
      <p:ext uri="{BB962C8B-B14F-4D97-AF65-F5344CB8AC3E}">
        <p14:creationId xmlns:p14="http://schemas.microsoft.com/office/powerpoint/2010/main" val="7232543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16" name="TextBox 15">
            <a:extLst>
              <a:ext uri="{FF2B5EF4-FFF2-40B4-BE49-F238E27FC236}">
                <a16:creationId xmlns:a16="http://schemas.microsoft.com/office/drawing/2014/main" id="{4278C09F-9B93-40F2-9682-34ED20218E6C}"/>
              </a:ext>
            </a:extLst>
          </p:cNvPr>
          <p:cNvSpPr txBox="1"/>
          <p:nvPr/>
        </p:nvSpPr>
        <p:spPr>
          <a:xfrm>
            <a:off x="433137" y="1604211"/>
            <a:ext cx="8021052" cy="3785652"/>
          </a:xfrm>
          <a:prstGeom prst="rect">
            <a:avLst/>
          </a:prstGeom>
          <a:noFill/>
        </p:spPr>
        <p:txBody>
          <a:bodyPr wrap="square" rtlCol="0">
            <a:spAutoFit/>
          </a:bodyPr>
          <a:lstStyle/>
          <a:p>
            <a:pPr algn="just"/>
            <a:r>
              <a:rPr lang="en-US" sz="2400" dirty="0">
                <a:solidFill>
                  <a:schemeClr val="bg1"/>
                </a:solidFill>
                <a:latin typeface="Times New Roman" panose="02020603050405020304" pitchFamily="18" charset="0"/>
                <a:cs typeface="Times New Roman" panose="02020603050405020304" pitchFamily="18" charset="0"/>
              </a:rPr>
              <a:t>Based on the analysis, your dataset reveals key insights about user behavior. Features like </a:t>
            </a:r>
            <a:r>
              <a:rPr lang="en-US" sz="2400" b="1" dirty="0">
                <a:solidFill>
                  <a:schemeClr val="bg1"/>
                </a:solidFill>
                <a:latin typeface="Times New Roman" panose="02020603050405020304" pitchFamily="18" charset="0"/>
                <a:cs typeface="Times New Roman" panose="02020603050405020304" pitchFamily="18" charset="0"/>
              </a:rPr>
              <a:t>App Usage Time</a:t>
            </a:r>
            <a:r>
              <a:rPr lang="en-US" sz="2400" dirty="0">
                <a:solidFill>
                  <a:schemeClr val="bg1"/>
                </a:solidFill>
                <a:latin typeface="Times New Roman" panose="02020603050405020304" pitchFamily="18" charset="0"/>
                <a:cs typeface="Times New Roman" panose="02020603050405020304" pitchFamily="18" charset="0"/>
              </a:rPr>
              <a:t>, </a:t>
            </a:r>
            <a:r>
              <a:rPr lang="en-US" sz="2400" b="1" dirty="0">
                <a:solidFill>
                  <a:schemeClr val="bg1"/>
                </a:solidFill>
                <a:latin typeface="Times New Roman" panose="02020603050405020304" pitchFamily="18" charset="0"/>
                <a:cs typeface="Times New Roman" panose="02020603050405020304" pitchFamily="18" charset="0"/>
              </a:rPr>
              <a:t>Battery Drain</a:t>
            </a:r>
            <a:r>
              <a:rPr lang="en-US" sz="2400" dirty="0">
                <a:solidFill>
                  <a:schemeClr val="bg1"/>
                </a:solidFill>
                <a:latin typeface="Times New Roman" panose="02020603050405020304" pitchFamily="18" charset="0"/>
                <a:cs typeface="Times New Roman" panose="02020603050405020304" pitchFamily="18" charset="0"/>
              </a:rPr>
              <a:t>, and </a:t>
            </a:r>
            <a:r>
              <a:rPr lang="en-US" sz="2400" b="1" dirty="0">
                <a:solidFill>
                  <a:schemeClr val="bg1"/>
                </a:solidFill>
                <a:latin typeface="Times New Roman" panose="02020603050405020304" pitchFamily="18" charset="0"/>
                <a:cs typeface="Times New Roman" panose="02020603050405020304" pitchFamily="18" charset="0"/>
              </a:rPr>
              <a:t>Data Usage</a:t>
            </a:r>
            <a:r>
              <a:rPr lang="en-US" sz="2400" dirty="0">
                <a:solidFill>
                  <a:schemeClr val="bg1"/>
                </a:solidFill>
                <a:latin typeface="Times New Roman" panose="02020603050405020304" pitchFamily="18" charset="0"/>
                <a:cs typeface="Times New Roman" panose="02020603050405020304" pitchFamily="18" charset="0"/>
              </a:rPr>
              <a:t> are highly correlated, indicating redundancy. This suggests that users with longer screen time tend to drain more battery and consume more data. Additionally, the inclusion of demographic features like </a:t>
            </a:r>
            <a:r>
              <a:rPr lang="en-US" sz="2400" b="1" dirty="0">
                <a:solidFill>
                  <a:schemeClr val="bg1"/>
                </a:solidFill>
                <a:latin typeface="Times New Roman" panose="02020603050405020304" pitchFamily="18" charset="0"/>
                <a:cs typeface="Times New Roman" panose="02020603050405020304" pitchFamily="18" charset="0"/>
              </a:rPr>
              <a:t>Age</a:t>
            </a:r>
            <a:r>
              <a:rPr lang="en-US" sz="2400" dirty="0">
                <a:solidFill>
                  <a:schemeClr val="bg1"/>
                </a:solidFill>
                <a:latin typeface="Times New Roman" panose="02020603050405020304" pitchFamily="18" charset="0"/>
                <a:cs typeface="Times New Roman" panose="02020603050405020304" pitchFamily="18" charset="0"/>
              </a:rPr>
              <a:t> and </a:t>
            </a:r>
            <a:r>
              <a:rPr lang="en-US" sz="2400" b="1" dirty="0">
                <a:solidFill>
                  <a:schemeClr val="bg1"/>
                </a:solidFill>
                <a:latin typeface="Times New Roman" panose="02020603050405020304" pitchFamily="18" charset="0"/>
                <a:cs typeface="Times New Roman" panose="02020603050405020304" pitchFamily="18" charset="0"/>
              </a:rPr>
              <a:t>Operating System</a:t>
            </a:r>
            <a:r>
              <a:rPr lang="en-US" sz="2400" dirty="0">
                <a:solidFill>
                  <a:schemeClr val="bg1"/>
                </a:solidFill>
                <a:latin typeface="Times New Roman" panose="02020603050405020304" pitchFamily="18" charset="0"/>
                <a:cs typeface="Times New Roman" panose="02020603050405020304" pitchFamily="18" charset="0"/>
              </a:rPr>
              <a:t> provides further context, helping classify users into behavior categories (e.g., Heavy, Regular, Occasional). Feature selection should focus on minimizing multicollinearity to improve model performance.</a:t>
            </a:r>
            <a:endParaRPr lang="en-IN" sz="2400" dirty="0">
              <a:solidFill>
                <a:schemeClr val="bg1"/>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386926EF-59A3-48C9-8A23-9521FAB77A93}"/>
              </a:ext>
            </a:extLst>
          </p:cNvPr>
          <p:cNvSpPr txBox="1"/>
          <p:nvPr/>
        </p:nvSpPr>
        <p:spPr>
          <a:xfrm>
            <a:off x="561474" y="593558"/>
            <a:ext cx="7026442" cy="707886"/>
          </a:xfrm>
          <a:prstGeom prst="rect">
            <a:avLst/>
          </a:prstGeom>
          <a:noFill/>
        </p:spPr>
        <p:txBody>
          <a:bodyPr wrap="square" rtlCol="0">
            <a:spAutoFit/>
          </a:bodyPr>
          <a:lstStyle/>
          <a:p>
            <a:pPr marL="0" marR="0" lvl="0" indent="0" algn="l" rtl="0">
              <a:spcBef>
                <a:spcPts val="0"/>
              </a:spcBef>
              <a:spcAft>
                <a:spcPts val="0"/>
              </a:spcAft>
              <a:buNone/>
            </a:pPr>
            <a:r>
              <a:rPr lang="en-IN" sz="4000" b="1" dirty="0">
                <a:solidFill>
                  <a:schemeClr val="bg1"/>
                </a:solidFill>
                <a:latin typeface="Times New Roman" panose="02020603050405020304" charset="0"/>
                <a:cs typeface="Times New Roman" panose="02020603050405020304" charset="0"/>
                <a:sym typeface="+mn-ea"/>
              </a:rPr>
              <a:t>CONCLUSION</a:t>
            </a:r>
            <a:endParaRPr lang="en-IN" sz="9600" b="1" i="0" u="none" strike="noStrike" cap="none" dirty="0">
              <a:solidFill>
                <a:schemeClr val="bg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665F00-0444-4632-B53A-FF122165D742}"/>
              </a:ext>
            </a:extLst>
          </p:cNvPr>
          <p:cNvSpPr txBox="1"/>
          <p:nvPr/>
        </p:nvSpPr>
        <p:spPr>
          <a:xfrm>
            <a:off x="978568" y="898358"/>
            <a:ext cx="12079706" cy="1323439"/>
          </a:xfrm>
          <a:prstGeom prst="rect">
            <a:avLst/>
          </a:prstGeom>
          <a:noFill/>
        </p:spPr>
        <p:txBody>
          <a:bodyPr wrap="square" rtlCol="0">
            <a:spAutoFit/>
          </a:bodyPr>
          <a:lstStyle/>
          <a:p>
            <a:r>
              <a:rPr lang="en-IN" sz="4000" b="1" dirty="0">
                <a:solidFill>
                  <a:schemeClr val="bg1"/>
                </a:solidFill>
                <a:latin typeface="Times New Roman" panose="02020603050405020304" pitchFamily="18" charset="0"/>
                <a:cs typeface="Times New Roman" panose="02020603050405020304" pitchFamily="18" charset="0"/>
                <a:sym typeface="+mn-ea"/>
              </a:rPr>
              <a:t>FUTURE SCOPE </a:t>
            </a:r>
            <a:endParaRPr lang="en-IN" sz="4000" b="0" i="0" u="none" strike="noStrike" cap="none" dirty="0">
              <a:solidFill>
                <a:schemeClr val="bg1"/>
              </a:solidFill>
              <a:latin typeface="Times New Roman" panose="02020603050405020304" pitchFamily="18" charset="0"/>
              <a:ea typeface="Calibri"/>
              <a:cs typeface="Times New Roman" panose="02020603050405020304" pitchFamily="18" charset="0"/>
              <a:sym typeface="Calibri"/>
            </a:endParaRPr>
          </a:p>
          <a:p>
            <a:endParaRPr lang="en-IN" sz="4000"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1C7CED2-A518-4656-8A5A-6885CB3D0C42}"/>
              </a:ext>
            </a:extLst>
          </p:cNvPr>
          <p:cNvSpPr txBox="1"/>
          <p:nvPr/>
        </p:nvSpPr>
        <p:spPr>
          <a:xfrm>
            <a:off x="721895" y="1982939"/>
            <a:ext cx="12336379" cy="2308324"/>
          </a:xfrm>
          <a:prstGeom prst="rect">
            <a:avLst/>
          </a:prstGeom>
          <a:noFill/>
        </p:spPr>
        <p:txBody>
          <a:bodyPr wrap="square" rtlCol="0">
            <a:spAutoFit/>
          </a:bodyPr>
          <a:lstStyle/>
          <a:p>
            <a:pPr algn="just"/>
            <a:r>
              <a:rPr lang="en-US" sz="2400" dirty="0">
                <a:solidFill>
                  <a:schemeClr val="bg1"/>
                </a:solidFill>
                <a:latin typeface="Times New Roman" panose="02020603050405020304" pitchFamily="18" charset="0"/>
                <a:cs typeface="Times New Roman" panose="02020603050405020304" pitchFamily="18" charset="0"/>
              </a:rPr>
              <a:t>The dataset offers opportunities for user segmentation based on behavior patterns like app usage, screen time, and battery drain. Future analysis could focus on predictive models to identify heavy users, optimize battery performance, and forecast data usage. Insights could also be gained from comparing device models and operating systems, enabling personalized recommendations and churn prediction. These analyses would help improve user engagement, app efficiency, and overall device performance.</a:t>
            </a:r>
            <a:endParaRPr lang="en-IN" sz="2400" dirty="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50BA8A7-E1CF-4B03-AB8F-C5DD0A70A76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411579" y="4355467"/>
            <a:ext cx="4957010" cy="3304673"/>
          </a:xfrm>
          <a:prstGeom prst="rect">
            <a:avLst/>
          </a:prstGeom>
        </p:spPr>
      </p:pic>
    </p:spTree>
    <p:extLst>
      <p:ext uri="{BB962C8B-B14F-4D97-AF65-F5344CB8AC3E}">
        <p14:creationId xmlns:p14="http://schemas.microsoft.com/office/powerpoint/2010/main" val="2948388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D71792-6012-4CE5-981B-667C04408EAC}"/>
              </a:ext>
            </a:extLst>
          </p:cNvPr>
          <p:cNvPicPr>
            <a:picLocks noChangeAspect="1"/>
          </p:cNvPicPr>
          <p:nvPr/>
        </p:nvPicPr>
        <p:blipFill>
          <a:blip r:embed="rId2"/>
          <a:stretch>
            <a:fillRect/>
          </a:stretch>
        </p:blipFill>
        <p:spPr>
          <a:xfrm>
            <a:off x="1219200" y="685800"/>
            <a:ext cx="12192000" cy="6858000"/>
          </a:xfrm>
          <a:prstGeom prst="rect">
            <a:avLst/>
          </a:prstGeom>
        </p:spPr>
      </p:pic>
    </p:spTree>
    <p:extLst>
      <p:ext uri="{BB962C8B-B14F-4D97-AF65-F5344CB8AC3E}">
        <p14:creationId xmlns:p14="http://schemas.microsoft.com/office/powerpoint/2010/main" val="1400711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6042"/>
            <a:ext cx="5486400" cy="8229600"/>
          </a:xfrm>
          <a:prstGeom prst="rect">
            <a:avLst/>
          </a:prstGeom>
        </p:spPr>
      </p:pic>
      <p:sp>
        <p:nvSpPr>
          <p:cNvPr id="3" name="Text 0"/>
          <p:cNvSpPr/>
          <p:nvPr/>
        </p:nvSpPr>
        <p:spPr>
          <a:xfrm>
            <a:off x="6324124" y="783788"/>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Times New Roman" panose="02020603050405020304" pitchFamily="18" charset="0"/>
                <a:ea typeface="Kanit" pitchFamily="34" charset="-122"/>
                <a:cs typeface="Times New Roman" panose="02020603050405020304" pitchFamily="18" charset="0"/>
              </a:rPr>
              <a:t>Abstract</a:t>
            </a:r>
            <a:endParaRPr lang="en-US" sz="44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CF2FD596-F47B-4604-9B4A-94964A2E740E}"/>
              </a:ext>
            </a:extLst>
          </p:cNvPr>
          <p:cNvSpPr txBox="1"/>
          <p:nvPr/>
        </p:nvSpPr>
        <p:spPr>
          <a:xfrm>
            <a:off x="6227871" y="2005263"/>
            <a:ext cx="7889181" cy="3416320"/>
          </a:xfrm>
          <a:prstGeom prst="rect">
            <a:avLst/>
          </a:prstGeom>
          <a:noFill/>
        </p:spPr>
        <p:txBody>
          <a:bodyPr wrap="square" rtlCol="0">
            <a:spAutoFit/>
          </a:bodyPr>
          <a:lstStyle/>
          <a:p>
            <a:pPr algn="just"/>
            <a:r>
              <a:rPr lang="en-US" sz="2400" dirty="0">
                <a:solidFill>
                  <a:schemeClr val="bg1"/>
                </a:solidFill>
                <a:latin typeface="Times New Roman" panose="02020603050405020304" pitchFamily="18" charset="0"/>
                <a:cs typeface="Times New Roman" panose="02020603050405020304" pitchFamily="18" charset="0"/>
              </a:rPr>
              <a:t>This project aims to develop a classification model for predicting user behavior patterns based on mobile device usage data. The dataset, consisting of 700 instances and 11 features, includes attributes such as app usage time, screen on time, battery drain, the number of apps installed, and data usage, as well as demographic information like age and gender. By employing classification algorithms, the model predicts user behavior classes, providing insights into how mobile usage characteristics vary across different user profiles.</a:t>
            </a:r>
            <a:endParaRPr lang="en-IN" sz="2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1122947" y="579544"/>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Times New Roman" panose="02020603050405020304" pitchFamily="18" charset="0"/>
                <a:ea typeface="Kanit" pitchFamily="34" charset="-122"/>
                <a:cs typeface="Times New Roman" panose="02020603050405020304" pitchFamily="18" charset="0"/>
              </a:rPr>
              <a:t>Introduction</a:t>
            </a:r>
            <a:endParaRPr lang="en-US" sz="44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9E74CD5D-F75F-480E-BD33-3147C49C92AB}"/>
              </a:ext>
            </a:extLst>
          </p:cNvPr>
          <p:cNvSpPr txBox="1"/>
          <p:nvPr/>
        </p:nvSpPr>
        <p:spPr>
          <a:xfrm>
            <a:off x="994610" y="1033376"/>
            <a:ext cx="12913895" cy="4093428"/>
          </a:xfrm>
          <a:prstGeom prst="rect">
            <a:avLst/>
          </a:prstGeom>
          <a:noFill/>
        </p:spPr>
        <p:txBody>
          <a:bodyPr wrap="square" rtlCol="0">
            <a:spAutoFit/>
          </a:bodyPr>
          <a:lstStyle/>
          <a:p>
            <a:pPr algn="just"/>
            <a:r>
              <a:rPr lang="en-US" sz="2800" dirty="0">
                <a:solidFill>
                  <a:schemeClr val="bg1"/>
                </a:solidFill>
                <a:latin typeface="Times New Roman" panose="02020603050405020304" pitchFamily="18" charset="0"/>
                <a:cs typeface="Times New Roman" panose="02020603050405020304" pitchFamily="18" charset="0"/>
              </a:rPr>
              <a:t>  </a:t>
            </a:r>
            <a:br>
              <a:rPr lang="en-US" sz="2800" dirty="0">
                <a:solidFill>
                  <a:schemeClr val="bg1"/>
                </a:solidFill>
                <a:latin typeface="Times New Roman" panose="02020603050405020304" pitchFamily="18" charset="0"/>
                <a:cs typeface="Times New Roman" panose="02020603050405020304" pitchFamily="18" charset="0"/>
              </a:rPr>
            </a:br>
            <a:r>
              <a:rPr lang="en-US" sz="2800" dirty="0">
                <a:solidFill>
                  <a:schemeClr val="bg1"/>
                </a:solidFill>
                <a:latin typeface="Times New Roman" panose="02020603050405020304" pitchFamily="18" charset="0"/>
                <a:cs typeface="Times New Roman" panose="02020603050405020304" pitchFamily="18" charset="0"/>
              </a:rPr>
              <a:t>This dataset is taken from Kaggle </a:t>
            </a:r>
            <a:r>
              <a:rPr lang="en-US" sz="2800" dirty="0" err="1">
                <a:solidFill>
                  <a:schemeClr val="bg1"/>
                </a:solidFill>
                <a:latin typeface="Times New Roman" panose="02020603050405020304" pitchFamily="18" charset="0"/>
                <a:cs typeface="Times New Roman" panose="02020603050405020304" pitchFamily="18" charset="0"/>
              </a:rPr>
              <a:t>website.The</a:t>
            </a:r>
            <a:r>
              <a:rPr lang="en-US" sz="2800" dirty="0">
                <a:solidFill>
                  <a:schemeClr val="bg1"/>
                </a:solidFill>
                <a:latin typeface="Times New Roman" panose="02020603050405020304" pitchFamily="18" charset="0"/>
                <a:cs typeface="Times New Roman" panose="02020603050405020304" pitchFamily="18" charset="0"/>
              </a:rPr>
              <a:t> provided dataset contains mobile device usage and user behavior data with 700 entries and 11 attributes, including features such as </a:t>
            </a:r>
            <a:r>
              <a:rPr lang="en-US" sz="2800" b="1" dirty="0">
                <a:solidFill>
                  <a:schemeClr val="bg1"/>
                </a:solidFill>
                <a:latin typeface="Times New Roman" panose="02020603050405020304" pitchFamily="18" charset="0"/>
                <a:cs typeface="Times New Roman" panose="02020603050405020304" pitchFamily="18" charset="0"/>
              </a:rPr>
              <a:t>App Usage Time (minutes/day)</a:t>
            </a:r>
            <a:r>
              <a:rPr lang="en-US" sz="2800" dirty="0">
                <a:solidFill>
                  <a:schemeClr val="bg1"/>
                </a:solidFill>
                <a:latin typeface="Times New Roman" panose="02020603050405020304" pitchFamily="18" charset="0"/>
                <a:cs typeface="Times New Roman" panose="02020603050405020304" pitchFamily="18" charset="0"/>
              </a:rPr>
              <a:t>, </a:t>
            </a:r>
            <a:r>
              <a:rPr lang="en-US" sz="2800" b="1" dirty="0">
                <a:solidFill>
                  <a:schemeClr val="bg1"/>
                </a:solidFill>
                <a:latin typeface="Times New Roman" panose="02020603050405020304" pitchFamily="18" charset="0"/>
                <a:cs typeface="Times New Roman" panose="02020603050405020304" pitchFamily="18" charset="0"/>
              </a:rPr>
              <a:t>Screen On Time (hours/day)</a:t>
            </a:r>
            <a:r>
              <a:rPr lang="en-US" sz="2800" dirty="0">
                <a:solidFill>
                  <a:schemeClr val="bg1"/>
                </a:solidFill>
                <a:latin typeface="Times New Roman" panose="02020603050405020304" pitchFamily="18" charset="0"/>
                <a:cs typeface="Times New Roman" panose="02020603050405020304" pitchFamily="18" charset="0"/>
              </a:rPr>
              <a:t>, </a:t>
            </a:r>
            <a:r>
              <a:rPr lang="en-US" sz="2800" b="1" dirty="0">
                <a:solidFill>
                  <a:schemeClr val="bg1"/>
                </a:solidFill>
                <a:latin typeface="Times New Roman" panose="02020603050405020304" pitchFamily="18" charset="0"/>
                <a:cs typeface="Times New Roman" panose="02020603050405020304" pitchFamily="18" charset="0"/>
              </a:rPr>
              <a:t>Battery Drain (</a:t>
            </a:r>
            <a:r>
              <a:rPr lang="en-US" sz="2800" b="1" dirty="0" err="1">
                <a:solidFill>
                  <a:schemeClr val="bg1"/>
                </a:solidFill>
                <a:latin typeface="Times New Roman" panose="02020603050405020304" pitchFamily="18" charset="0"/>
                <a:cs typeface="Times New Roman" panose="02020603050405020304" pitchFamily="18" charset="0"/>
              </a:rPr>
              <a:t>mAh</a:t>
            </a:r>
            <a:r>
              <a:rPr lang="en-US" sz="2800" b="1" dirty="0">
                <a:solidFill>
                  <a:schemeClr val="bg1"/>
                </a:solidFill>
                <a:latin typeface="Times New Roman" panose="02020603050405020304" pitchFamily="18" charset="0"/>
                <a:cs typeface="Times New Roman" panose="02020603050405020304" pitchFamily="18" charset="0"/>
              </a:rPr>
              <a:t>/day)</a:t>
            </a:r>
            <a:r>
              <a:rPr lang="en-US" sz="2800" dirty="0">
                <a:solidFill>
                  <a:schemeClr val="bg1"/>
                </a:solidFill>
                <a:latin typeface="Times New Roman" panose="02020603050405020304" pitchFamily="18" charset="0"/>
                <a:cs typeface="Times New Roman" panose="02020603050405020304" pitchFamily="18" charset="0"/>
              </a:rPr>
              <a:t>, </a:t>
            </a:r>
            <a:r>
              <a:rPr lang="en-US" sz="2800" b="1" dirty="0">
                <a:solidFill>
                  <a:schemeClr val="bg1"/>
                </a:solidFill>
                <a:latin typeface="Times New Roman" panose="02020603050405020304" pitchFamily="18" charset="0"/>
                <a:cs typeface="Times New Roman" panose="02020603050405020304" pitchFamily="18" charset="0"/>
              </a:rPr>
              <a:t>Number of Apps Installed</a:t>
            </a:r>
            <a:r>
              <a:rPr lang="en-US" sz="2800" dirty="0">
                <a:solidFill>
                  <a:schemeClr val="bg1"/>
                </a:solidFill>
                <a:latin typeface="Times New Roman" panose="02020603050405020304" pitchFamily="18" charset="0"/>
                <a:cs typeface="Times New Roman" panose="02020603050405020304" pitchFamily="18" charset="0"/>
              </a:rPr>
              <a:t>, </a:t>
            </a:r>
            <a:r>
              <a:rPr lang="en-US" sz="2800" b="1" dirty="0">
                <a:solidFill>
                  <a:schemeClr val="bg1"/>
                </a:solidFill>
                <a:latin typeface="Times New Roman" panose="02020603050405020304" pitchFamily="18" charset="0"/>
                <a:cs typeface="Times New Roman" panose="02020603050405020304" pitchFamily="18" charset="0"/>
              </a:rPr>
              <a:t>Data Usage (MB/day)</a:t>
            </a:r>
            <a:r>
              <a:rPr lang="en-US" sz="2800" dirty="0">
                <a:solidFill>
                  <a:schemeClr val="bg1"/>
                </a:solidFill>
                <a:latin typeface="Times New Roman" panose="02020603050405020304" pitchFamily="18" charset="0"/>
                <a:cs typeface="Times New Roman" panose="02020603050405020304" pitchFamily="18" charset="0"/>
              </a:rPr>
              <a:t>, </a:t>
            </a:r>
            <a:r>
              <a:rPr lang="en-US" sz="2800" b="1" dirty="0">
                <a:solidFill>
                  <a:schemeClr val="bg1"/>
                </a:solidFill>
                <a:latin typeface="Times New Roman" panose="02020603050405020304" pitchFamily="18" charset="0"/>
                <a:cs typeface="Times New Roman" panose="02020603050405020304" pitchFamily="18" charset="0"/>
              </a:rPr>
              <a:t>Age</a:t>
            </a:r>
            <a:r>
              <a:rPr lang="en-US" sz="2800" dirty="0">
                <a:solidFill>
                  <a:schemeClr val="bg1"/>
                </a:solidFill>
                <a:latin typeface="Times New Roman" panose="02020603050405020304" pitchFamily="18" charset="0"/>
                <a:cs typeface="Times New Roman" panose="02020603050405020304" pitchFamily="18" charset="0"/>
              </a:rPr>
              <a:t>, </a:t>
            </a:r>
            <a:r>
              <a:rPr lang="en-US" sz="2800" b="1" dirty="0">
                <a:solidFill>
                  <a:schemeClr val="bg1"/>
                </a:solidFill>
                <a:latin typeface="Times New Roman" panose="02020603050405020304" pitchFamily="18" charset="0"/>
                <a:cs typeface="Times New Roman" panose="02020603050405020304" pitchFamily="18" charset="0"/>
              </a:rPr>
              <a:t>Gender</a:t>
            </a:r>
            <a:r>
              <a:rPr lang="en-US" sz="2800" dirty="0">
                <a:solidFill>
                  <a:schemeClr val="bg1"/>
                </a:solidFill>
                <a:latin typeface="Times New Roman" panose="02020603050405020304" pitchFamily="18" charset="0"/>
                <a:cs typeface="Times New Roman" panose="02020603050405020304" pitchFamily="18" charset="0"/>
              </a:rPr>
              <a:t>, and more. Each record is classified into a </a:t>
            </a:r>
            <a:r>
              <a:rPr lang="en-US" sz="2800" b="1" dirty="0">
                <a:solidFill>
                  <a:schemeClr val="bg1"/>
                </a:solidFill>
                <a:latin typeface="Times New Roman" panose="02020603050405020304" pitchFamily="18" charset="0"/>
                <a:cs typeface="Times New Roman" panose="02020603050405020304" pitchFamily="18" charset="0"/>
              </a:rPr>
              <a:t>User Behavior Class</a:t>
            </a:r>
            <a:r>
              <a:rPr lang="en-US" sz="2800" dirty="0">
                <a:solidFill>
                  <a:schemeClr val="bg1"/>
                </a:solidFill>
                <a:latin typeface="Times New Roman" panose="02020603050405020304" pitchFamily="18" charset="0"/>
                <a:cs typeface="Times New Roman" panose="02020603050405020304" pitchFamily="18" charset="0"/>
              </a:rPr>
              <a:t> (e.g., Heavy User, Regular User, Occasional User), making it suitable for classification tasks related to mobile user behavior.</a:t>
            </a:r>
            <a:endParaRPr lang="en-IN" sz="2800" b="1" dirty="0">
              <a:solidFill>
                <a:schemeClr val="bg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dirty="0">
              <a:solidFill>
                <a:schemeClr val="bg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604230" y="446372"/>
            <a:ext cx="5248513" cy="656034"/>
          </a:xfrm>
          <a:prstGeom prst="rect">
            <a:avLst/>
          </a:prstGeom>
          <a:noFill/>
          <a:ln/>
        </p:spPr>
        <p:txBody>
          <a:bodyPr wrap="none" lIns="0" tIns="0" rIns="0" bIns="0" rtlCol="0" anchor="t"/>
          <a:lstStyle/>
          <a:p>
            <a:pPr marL="0" indent="0">
              <a:lnSpc>
                <a:spcPts val="5150"/>
              </a:lnSpc>
              <a:buNone/>
            </a:pPr>
            <a:r>
              <a:rPr lang="en-US" sz="4100" dirty="0">
                <a:solidFill>
                  <a:srgbClr val="FFFFFF"/>
                </a:solidFill>
                <a:latin typeface="Times New Roman" panose="02020603050405020304" pitchFamily="18" charset="0"/>
                <a:ea typeface="Kanit" pitchFamily="34" charset="-122"/>
                <a:cs typeface="Times New Roman" panose="02020603050405020304" pitchFamily="18" charset="0"/>
              </a:rPr>
              <a:t>About the Dataset</a:t>
            </a:r>
            <a:endParaRPr lang="en-US" sz="4100" dirty="0">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A430BA83-67A7-4BEA-8435-9A9379502CA7}"/>
              </a:ext>
            </a:extLst>
          </p:cNvPr>
          <p:cNvPicPr>
            <a:picLocks noChangeAspect="1"/>
          </p:cNvPicPr>
          <p:nvPr/>
        </p:nvPicPr>
        <p:blipFill>
          <a:blip r:embed="rId3"/>
          <a:stretch>
            <a:fillRect/>
          </a:stretch>
        </p:blipFill>
        <p:spPr>
          <a:xfrm>
            <a:off x="604230" y="1748589"/>
            <a:ext cx="12437044" cy="6034639"/>
          </a:xfrm>
          <a:prstGeom prst="rect">
            <a:avLst/>
          </a:prstGeom>
        </p:spPr>
      </p:pic>
      <p:sp>
        <p:nvSpPr>
          <p:cNvPr id="2" name="TextBox 1">
            <a:extLst>
              <a:ext uri="{FF2B5EF4-FFF2-40B4-BE49-F238E27FC236}">
                <a16:creationId xmlns:a16="http://schemas.microsoft.com/office/drawing/2014/main" id="{FCFB9CA8-FEAD-41DE-8EB8-7B4C20FCD562}"/>
              </a:ext>
            </a:extLst>
          </p:cNvPr>
          <p:cNvSpPr txBox="1"/>
          <p:nvPr/>
        </p:nvSpPr>
        <p:spPr>
          <a:xfrm>
            <a:off x="673768" y="1240831"/>
            <a:ext cx="7716253"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solidFill>
                  <a:schemeClr val="bg1"/>
                </a:solidFill>
              </a:rPr>
              <a:t>The dataset consists of 700 rows and 11 columns.</a:t>
            </a:r>
            <a:endParaRPr lang="en-IN" sz="2000"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582200" y="659331"/>
            <a:ext cx="4443293" cy="555427"/>
          </a:xfrm>
          <a:prstGeom prst="rect">
            <a:avLst/>
          </a:prstGeom>
          <a:noFill/>
          <a:ln/>
        </p:spPr>
        <p:txBody>
          <a:bodyPr wrap="none" lIns="0" tIns="0" rIns="0" bIns="0" rtlCol="0" anchor="t"/>
          <a:lstStyle/>
          <a:p>
            <a:pPr marL="0" indent="0">
              <a:lnSpc>
                <a:spcPts val="4350"/>
              </a:lnSpc>
              <a:buNone/>
            </a:pPr>
            <a:r>
              <a:rPr lang="en-US" sz="4400" dirty="0">
                <a:solidFill>
                  <a:srgbClr val="FFFFFF"/>
                </a:solidFill>
                <a:latin typeface="Times New Roman" panose="02020603050405020304" pitchFamily="18" charset="0"/>
                <a:ea typeface="Kanit" pitchFamily="34" charset="-122"/>
                <a:cs typeface="Times New Roman" panose="02020603050405020304" pitchFamily="18" charset="0"/>
              </a:rPr>
              <a:t>Feature Selection</a:t>
            </a:r>
            <a:endParaRPr lang="en-US" sz="4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5DE6086-AB42-4B92-AEE6-7788F6E32364}"/>
              </a:ext>
            </a:extLst>
          </p:cNvPr>
          <p:cNvSpPr txBox="1"/>
          <p:nvPr/>
        </p:nvSpPr>
        <p:spPr>
          <a:xfrm>
            <a:off x="898358" y="1700463"/>
            <a:ext cx="13106400" cy="4062651"/>
          </a:xfrm>
          <a:prstGeom prst="rect">
            <a:avLst/>
          </a:prstGeom>
          <a:noFill/>
        </p:spPr>
        <p:txBody>
          <a:bodyPr wrap="square" rtlCol="0">
            <a:spAutoFit/>
          </a:bodyPr>
          <a:lstStyle/>
          <a:p>
            <a:pPr marL="285750" indent="-285750" algn="just">
              <a:buFont typeface="Arial" panose="020B0604020202020204" pitchFamily="34" charset="0"/>
              <a:buChar char="•"/>
            </a:pPr>
            <a:r>
              <a:rPr lang="en-US" sz="4000" dirty="0">
                <a:solidFill>
                  <a:schemeClr val="bg1"/>
                </a:solidFill>
                <a:latin typeface="Times New Roman" panose="02020603050405020304" pitchFamily="18" charset="0"/>
                <a:cs typeface="Times New Roman" panose="02020603050405020304" pitchFamily="18" charset="0"/>
              </a:rPr>
              <a:t>App usage time</a:t>
            </a:r>
            <a:r>
              <a:rPr lang="en-US" sz="4000" b="1" dirty="0">
                <a:solidFill>
                  <a:schemeClr val="bg1"/>
                </a:solidFill>
                <a:latin typeface="Times New Roman" panose="02020603050405020304" pitchFamily="18" charset="0"/>
                <a:cs typeface="Times New Roman" panose="02020603050405020304" pitchFamily="18" charset="0"/>
              </a:rPr>
              <a:t> (minutes/day)</a:t>
            </a:r>
            <a:r>
              <a:rPr lang="en-US" sz="4000" dirty="0">
                <a:solidFill>
                  <a:schemeClr val="bg1"/>
                </a:solidFill>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en-IN" sz="4000" dirty="0">
                <a:solidFill>
                  <a:schemeClr val="bg1"/>
                </a:solidFill>
                <a:latin typeface="Times New Roman" panose="02020603050405020304" pitchFamily="18" charset="0"/>
                <a:cs typeface="Times New Roman" panose="02020603050405020304" pitchFamily="18" charset="0"/>
              </a:rPr>
              <a:t>Screen On Time </a:t>
            </a:r>
            <a:r>
              <a:rPr lang="en-US" sz="4000" b="1" dirty="0">
                <a:solidFill>
                  <a:schemeClr val="bg1"/>
                </a:solidFill>
                <a:latin typeface="Times New Roman" panose="02020603050405020304" pitchFamily="18" charset="0"/>
                <a:cs typeface="Times New Roman" panose="02020603050405020304" pitchFamily="18" charset="0"/>
              </a:rPr>
              <a:t>(hours/day)</a:t>
            </a:r>
            <a:endParaRPr lang="en-IN" sz="4000" dirty="0">
              <a:solidFill>
                <a:schemeClr val="bg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sz="4000" dirty="0">
                <a:solidFill>
                  <a:schemeClr val="bg1"/>
                </a:solidFill>
                <a:latin typeface="Times New Roman" panose="02020603050405020304" pitchFamily="18" charset="0"/>
                <a:cs typeface="Times New Roman" panose="02020603050405020304" pitchFamily="18" charset="0"/>
              </a:rPr>
              <a:t>Number of Apps Installed</a:t>
            </a:r>
          </a:p>
          <a:p>
            <a:pPr marL="285750" indent="-285750" algn="just">
              <a:buFont typeface="Arial" panose="020B0604020202020204" pitchFamily="34" charset="0"/>
              <a:buChar char="•"/>
            </a:pPr>
            <a:r>
              <a:rPr lang="en-IN" sz="4000" dirty="0">
                <a:solidFill>
                  <a:schemeClr val="bg1"/>
                </a:solidFill>
                <a:latin typeface="Times New Roman" panose="02020603050405020304" pitchFamily="18" charset="0"/>
                <a:cs typeface="Times New Roman" panose="02020603050405020304" pitchFamily="18" charset="0"/>
              </a:rPr>
              <a:t>Age</a:t>
            </a:r>
          </a:p>
          <a:p>
            <a:pPr marL="285750" indent="-285750" algn="just">
              <a:buFont typeface="Arial" panose="020B0604020202020204" pitchFamily="34" charset="0"/>
              <a:buChar char="•"/>
            </a:pPr>
            <a:r>
              <a:rPr lang="en-IN" sz="4000" dirty="0">
                <a:solidFill>
                  <a:schemeClr val="bg1"/>
                </a:solidFill>
                <a:latin typeface="Times New Roman" panose="02020603050405020304" pitchFamily="18" charset="0"/>
                <a:cs typeface="Times New Roman" panose="02020603050405020304" pitchFamily="18" charset="0"/>
              </a:rPr>
              <a:t>Operating System(Android/</a:t>
            </a:r>
            <a:r>
              <a:rPr lang="en-IN" sz="4000" dirty="0" err="1">
                <a:solidFill>
                  <a:schemeClr val="bg1"/>
                </a:solidFill>
                <a:latin typeface="Times New Roman" panose="02020603050405020304" pitchFamily="18" charset="0"/>
                <a:cs typeface="Times New Roman" panose="02020603050405020304" pitchFamily="18" charset="0"/>
              </a:rPr>
              <a:t>ios</a:t>
            </a:r>
            <a:r>
              <a:rPr lang="en-IN" sz="4000" dirty="0">
                <a:solidFill>
                  <a:schemeClr val="bg1"/>
                </a:solidFill>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n-IN" sz="4000" dirty="0">
                <a:solidFill>
                  <a:schemeClr val="bg1"/>
                </a:solidFill>
                <a:latin typeface="Times New Roman" panose="02020603050405020304" pitchFamily="18" charset="0"/>
                <a:cs typeface="Times New Roman" panose="02020603050405020304" pitchFamily="18" charset="0"/>
              </a:rPr>
              <a:t>Data Usage </a:t>
            </a:r>
            <a:r>
              <a:rPr lang="en-US" sz="4000" b="1" dirty="0">
                <a:solidFill>
                  <a:schemeClr val="bg1"/>
                </a:solidFill>
                <a:latin typeface="Times New Roman" panose="02020603050405020304" pitchFamily="18" charset="0"/>
                <a:cs typeface="Times New Roman" panose="02020603050405020304" pitchFamily="18" charset="0"/>
              </a:rPr>
              <a:t>(MB/day)</a:t>
            </a:r>
            <a:endParaRPr lang="en-IN" sz="40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dirty="0">
              <a:solidFill>
                <a:schemeClr val="bg1"/>
              </a:solidFill>
            </a:endParaRPr>
          </a:p>
        </p:txBody>
      </p:sp>
      <p:pic>
        <p:nvPicPr>
          <p:cNvPr id="15" name="Picture 14">
            <a:extLst>
              <a:ext uri="{FF2B5EF4-FFF2-40B4-BE49-F238E27FC236}">
                <a16:creationId xmlns:a16="http://schemas.microsoft.com/office/drawing/2014/main" id="{E5AFF4BE-2C39-4BE7-A796-252E63BA5D4E}"/>
              </a:ext>
            </a:extLst>
          </p:cNvPr>
          <p:cNvPicPr>
            <a:picLocks noChangeAspect="1"/>
          </p:cNvPicPr>
          <p:nvPr/>
        </p:nvPicPr>
        <p:blipFill>
          <a:blip r:embed="rId3"/>
          <a:stretch>
            <a:fillRect/>
          </a:stretch>
        </p:blipFill>
        <p:spPr>
          <a:xfrm>
            <a:off x="7828547" y="1214758"/>
            <a:ext cx="6063916" cy="549409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D42D0A-B306-470D-878C-B5AF7BEB1DA6}"/>
              </a:ext>
            </a:extLst>
          </p:cNvPr>
          <p:cNvSpPr txBox="1"/>
          <p:nvPr/>
        </p:nvSpPr>
        <p:spPr>
          <a:xfrm>
            <a:off x="625642" y="481263"/>
            <a:ext cx="13539537" cy="707886"/>
          </a:xfrm>
          <a:prstGeom prst="rect">
            <a:avLst/>
          </a:prstGeom>
          <a:noFill/>
        </p:spPr>
        <p:txBody>
          <a:bodyPr wrap="square" rtlCol="0">
            <a:spAutoFit/>
          </a:bodyPr>
          <a:lstStyle/>
          <a:p>
            <a:pPr marL="0" marR="0" lvl="0" indent="0" rtl="0">
              <a:spcBef>
                <a:spcPts val="0"/>
              </a:spcBef>
              <a:spcAft>
                <a:spcPts val="0"/>
              </a:spcAft>
              <a:buNone/>
            </a:pPr>
            <a:r>
              <a:rPr lang="en-US" sz="4000" b="1" i="0" u="none" strike="noStrike" cap="none" dirty="0">
                <a:solidFill>
                  <a:schemeClr val="bg1"/>
                </a:solidFill>
                <a:latin typeface="Times New Roman" panose="02020603050405020304" pitchFamily="18" charset="0"/>
                <a:ea typeface="Calibri"/>
                <a:cs typeface="Times New Roman" panose="02020603050405020304" pitchFamily="18" charset="0"/>
                <a:sym typeface="Delicious Handrawn"/>
              </a:rPr>
              <a:t>Preprocessing</a:t>
            </a:r>
            <a:endParaRPr lang="en-US" sz="4000" b="1" i="0" u="none" strike="noStrike" cap="none" dirty="0">
              <a:solidFill>
                <a:schemeClr val="bg1"/>
              </a:solidFill>
              <a:latin typeface="Times New Roman" panose="02020603050405020304" pitchFamily="18" charset="0"/>
              <a:ea typeface="Calibri"/>
              <a:cs typeface="Times New Roman" panose="02020603050405020304" pitchFamily="18" charset="0"/>
              <a:sym typeface="Calibri"/>
            </a:endParaRPr>
          </a:p>
        </p:txBody>
      </p:sp>
      <p:pic>
        <p:nvPicPr>
          <p:cNvPr id="6" name="Picture 5">
            <a:extLst>
              <a:ext uri="{FF2B5EF4-FFF2-40B4-BE49-F238E27FC236}">
                <a16:creationId xmlns:a16="http://schemas.microsoft.com/office/drawing/2014/main" id="{DB943A6B-AB58-46E4-9941-671BCC32AAD1}"/>
              </a:ext>
            </a:extLst>
          </p:cNvPr>
          <p:cNvPicPr>
            <a:picLocks noChangeAspect="1"/>
          </p:cNvPicPr>
          <p:nvPr/>
        </p:nvPicPr>
        <p:blipFill>
          <a:blip r:embed="rId2"/>
          <a:stretch>
            <a:fillRect/>
          </a:stretch>
        </p:blipFill>
        <p:spPr>
          <a:xfrm>
            <a:off x="802105" y="1973180"/>
            <a:ext cx="5021178" cy="5775157"/>
          </a:xfrm>
          <a:prstGeom prst="rect">
            <a:avLst/>
          </a:prstGeom>
        </p:spPr>
      </p:pic>
      <p:sp>
        <p:nvSpPr>
          <p:cNvPr id="7" name="TextBox 6">
            <a:extLst>
              <a:ext uri="{FF2B5EF4-FFF2-40B4-BE49-F238E27FC236}">
                <a16:creationId xmlns:a16="http://schemas.microsoft.com/office/drawing/2014/main" id="{F20320A2-448E-4C33-9C45-8778B69C4788}"/>
              </a:ext>
            </a:extLst>
          </p:cNvPr>
          <p:cNvSpPr txBox="1"/>
          <p:nvPr/>
        </p:nvSpPr>
        <p:spPr>
          <a:xfrm>
            <a:off x="802105" y="1326849"/>
            <a:ext cx="5021178" cy="677108"/>
          </a:xfrm>
          <a:prstGeom prst="rect">
            <a:avLst/>
          </a:prstGeom>
          <a:noFill/>
        </p:spPr>
        <p:txBody>
          <a:bodyPr wrap="square" rtlCol="0">
            <a:spAutoFit/>
          </a:bodyPr>
          <a:lstStyle/>
          <a:p>
            <a:r>
              <a:rPr lang="en-US" sz="2000" b="1" dirty="0">
                <a:solidFill>
                  <a:schemeClr val="bg1"/>
                </a:solidFill>
                <a:latin typeface="Times New Roman" panose="02020603050405020304" pitchFamily="18" charset="0"/>
                <a:cs typeface="Times New Roman" panose="02020603050405020304" pitchFamily="18" charset="0"/>
              </a:rPr>
              <a:t>1. Null values</a:t>
            </a:r>
            <a:endParaRPr lang="en-IN" sz="2000" b="1" dirty="0">
              <a:solidFill>
                <a:schemeClr val="bg1"/>
              </a:solidFill>
              <a:latin typeface="Times New Roman" panose="02020603050405020304" pitchFamily="18" charset="0"/>
              <a:cs typeface="Times New Roman" panose="02020603050405020304" pitchFamily="18" charset="0"/>
            </a:endParaRPr>
          </a:p>
          <a:p>
            <a:endParaRPr lang="en-IN" dirty="0">
              <a:solidFill>
                <a:schemeClr val="bg1"/>
              </a:solidFill>
            </a:endParaRPr>
          </a:p>
        </p:txBody>
      </p:sp>
      <p:sp>
        <p:nvSpPr>
          <p:cNvPr id="8" name="TextBox 7">
            <a:extLst>
              <a:ext uri="{FF2B5EF4-FFF2-40B4-BE49-F238E27FC236}">
                <a16:creationId xmlns:a16="http://schemas.microsoft.com/office/drawing/2014/main" id="{B27528EB-E071-4115-9BCE-36AAE504162C}"/>
              </a:ext>
            </a:extLst>
          </p:cNvPr>
          <p:cNvSpPr txBox="1"/>
          <p:nvPr/>
        </p:nvSpPr>
        <p:spPr>
          <a:xfrm>
            <a:off x="8967537" y="1200545"/>
            <a:ext cx="4860758" cy="707886"/>
          </a:xfrm>
          <a:prstGeom prst="rect">
            <a:avLst/>
          </a:prstGeom>
          <a:noFill/>
        </p:spPr>
        <p:txBody>
          <a:bodyPr wrap="square" rtlCol="0">
            <a:spAutoFit/>
          </a:bodyPr>
          <a:lstStyle/>
          <a:p>
            <a:r>
              <a:rPr lang="en-US" sz="2000" b="1" dirty="0">
                <a:solidFill>
                  <a:schemeClr val="bg1"/>
                </a:solidFill>
                <a:latin typeface="Times New Roman" panose="02020603050405020304" pitchFamily="18" charset="0"/>
                <a:cs typeface="Times New Roman" panose="02020603050405020304" pitchFamily="18" charset="0"/>
              </a:rPr>
              <a:t>2. Feature converted</a:t>
            </a:r>
            <a:endParaRPr lang="en-IN" sz="2000" b="1" dirty="0">
              <a:solidFill>
                <a:schemeClr val="bg1"/>
              </a:solidFill>
              <a:latin typeface="Times New Roman" panose="02020603050405020304" pitchFamily="18" charset="0"/>
              <a:cs typeface="Times New Roman" panose="02020603050405020304" pitchFamily="18" charset="0"/>
            </a:endParaRPr>
          </a:p>
          <a:p>
            <a:endParaRPr lang="en-IN" sz="2000" dirty="0">
              <a:solidFill>
                <a:schemeClr val="bg1"/>
              </a:solidFill>
            </a:endParaRPr>
          </a:p>
        </p:txBody>
      </p:sp>
      <p:pic>
        <p:nvPicPr>
          <p:cNvPr id="10" name="Picture 9">
            <a:extLst>
              <a:ext uri="{FF2B5EF4-FFF2-40B4-BE49-F238E27FC236}">
                <a16:creationId xmlns:a16="http://schemas.microsoft.com/office/drawing/2014/main" id="{54903B21-FF24-40FF-92C3-1EFAFF461550}"/>
              </a:ext>
            </a:extLst>
          </p:cNvPr>
          <p:cNvPicPr>
            <a:picLocks noChangeAspect="1"/>
          </p:cNvPicPr>
          <p:nvPr/>
        </p:nvPicPr>
        <p:blipFill>
          <a:blip r:embed="rId3"/>
          <a:stretch>
            <a:fillRect/>
          </a:stretch>
        </p:blipFill>
        <p:spPr>
          <a:xfrm>
            <a:off x="7819938" y="1908431"/>
            <a:ext cx="6008357" cy="5839906"/>
          </a:xfrm>
          <a:prstGeom prst="rect">
            <a:avLst/>
          </a:prstGeom>
        </p:spPr>
      </p:pic>
    </p:spTree>
    <p:extLst>
      <p:ext uri="{BB962C8B-B14F-4D97-AF65-F5344CB8AC3E}">
        <p14:creationId xmlns:p14="http://schemas.microsoft.com/office/powerpoint/2010/main" val="1646624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BB750C-3C34-49DB-8A13-689966A34806}"/>
              </a:ext>
            </a:extLst>
          </p:cNvPr>
          <p:cNvSpPr txBox="1"/>
          <p:nvPr/>
        </p:nvSpPr>
        <p:spPr>
          <a:xfrm>
            <a:off x="657726" y="545432"/>
            <a:ext cx="13683916" cy="1569660"/>
          </a:xfrm>
          <a:prstGeom prst="rect">
            <a:avLst/>
          </a:prstGeom>
          <a:noFill/>
        </p:spPr>
        <p:txBody>
          <a:bodyPr wrap="square" rtlCol="0">
            <a:spAutoFit/>
          </a:bodyPr>
          <a:lstStyle/>
          <a:p>
            <a:r>
              <a:rPr lang="en-IN" sz="4800" dirty="0">
                <a:solidFill>
                  <a:schemeClr val="bg1"/>
                </a:solidFill>
                <a:latin typeface="Times New Roman" panose="02020603050405020304" pitchFamily="18" charset="0"/>
                <a:cs typeface="Times New Roman" panose="02020603050405020304" pitchFamily="18" charset="0"/>
              </a:rPr>
              <a:t>Feature selection</a:t>
            </a:r>
          </a:p>
          <a:p>
            <a:endParaRPr lang="en-IN" sz="4800" dirty="0">
              <a:solidFill>
                <a:schemeClr val="bg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26CC8D00-DBDE-420C-B23F-7D8F77A3A924}"/>
              </a:ext>
            </a:extLst>
          </p:cNvPr>
          <p:cNvPicPr>
            <a:picLocks noChangeAspect="1"/>
          </p:cNvPicPr>
          <p:nvPr/>
        </p:nvPicPr>
        <p:blipFill>
          <a:blip r:embed="rId2"/>
          <a:stretch>
            <a:fillRect/>
          </a:stretch>
        </p:blipFill>
        <p:spPr>
          <a:xfrm>
            <a:off x="2085473" y="1491916"/>
            <a:ext cx="9529011" cy="6320589"/>
          </a:xfrm>
          <a:prstGeom prst="rect">
            <a:avLst/>
          </a:prstGeom>
        </p:spPr>
      </p:pic>
    </p:spTree>
    <p:extLst>
      <p:ext uri="{BB962C8B-B14F-4D97-AF65-F5344CB8AC3E}">
        <p14:creationId xmlns:p14="http://schemas.microsoft.com/office/powerpoint/2010/main" val="4001339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92160"/>
          </a:xfrm>
          <a:prstGeom prst="rect">
            <a:avLst/>
          </a:prstGeom>
        </p:spPr>
      </p:pic>
      <p:sp>
        <p:nvSpPr>
          <p:cNvPr id="3" name="Text 0"/>
          <p:cNvSpPr/>
          <p:nvPr/>
        </p:nvSpPr>
        <p:spPr>
          <a:xfrm>
            <a:off x="837724" y="3838218"/>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Times New Roman" panose="02020603050405020304" pitchFamily="18" charset="0"/>
                <a:ea typeface="Kanit" pitchFamily="34" charset="-122"/>
                <a:cs typeface="Times New Roman" panose="02020603050405020304" pitchFamily="18" charset="0"/>
              </a:rPr>
              <a:t>Algorithms Used</a:t>
            </a:r>
            <a:endParaRPr lang="en-US" sz="44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427F2B0D-1E5F-4ED5-9F73-C0A51464BA21}"/>
              </a:ext>
            </a:extLst>
          </p:cNvPr>
          <p:cNvSpPr txBox="1"/>
          <p:nvPr/>
        </p:nvSpPr>
        <p:spPr>
          <a:xfrm>
            <a:off x="224589" y="4780547"/>
            <a:ext cx="14020801" cy="769441"/>
          </a:xfrm>
          <a:prstGeom prst="rect">
            <a:avLst/>
          </a:prstGeom>
          <a:noFill/>
        </p:spPr>
        <p:txBody>
          <a:bodyPr wrap="square" rtlCol="0">
            <a:spAutoFit/>
          </a:bodyPr>
          <a:lstStyle/>
          <a:p>
            <a:r>
              <a:rPr lang="en-IN" sz="2400" dirty="0">
                <a:solidFill>
                  <a:schemeClr val="bg1"/>
                </a:solidFill>
                <a:latin typeface="Times New Roman" panose="02020603050405020304" pitchFamily="18" charset="0"/>
                <a:cs typeface="Times New Roman" panose="02020603050405020304" pitchFamily="18" charset="0"/>
                <a:sym typeface="+mn-ea"/>
              </a:rPr>
              <a:t>As my project is a </a:t>
            </a:r>
            <a:r>
              <a:rPr lang="en-US" sz="2400" dirty="0">
                <a:solidFill>
                  <a:schemeClr val="bg1"/>
                </a:solidFill>
                <a:latin typeface="Times New Roman" panose="02020603050405020304" pitchFamily="18" charset="0"/>
                <a:cs typeface="Times New Roman" panose="02020603050405020304" pitchFamily="18" charset="0"/>
                <a:sym typeface="+mn-ea"/>
              </a:rPr>
              <a:t>c</a:t>
            </a:r>
            <a:r>
              <a:rPr lang="en-IN" sz="2400" dirty="0" err="1">
                <a:solidFill>
                  <a:schemeClr val="bg1"/>
                </a:solidFill>
                <a:latin typeface="Times New Roman" panose="02020603050405020304" pitchFamily="18" charset="0"/>
                <a:cs typeface="Times New Roman" panose="02020603050405020304" pitchFamily="18" charset="0"/>
                <a:sym typeface="+mn-ea"/>
              </a:rPr>
              <a:t>lassification</a:t>
            </a:r>
            <a:r>
              <a:rPr lang="en-IN" sz="2400" dirty="0">
                <a:solidFill>
                  <a:schemeClr val="bg1"/>
                </a:solidFill>
                <a:latin typeface="Times New Roman" panose="02020603050405020304" pitchFamily="18" charset="0"/>
                <a:cs typeface="Times New Roman" panose="02020603050405020304" pitchFamily="18" charset="0"/>
                <a:sym typeface="+mn-ea"/>
              </a:rPr>
              <a:t> problem. I have used the following classification machine learning algorithms.</a:t>
            </a:r>
          </a:p>
          <a:p>
            <a:endParaRPr lang="en-IN" sz="2000" dirty="0">
              <a:solidFill>
                <a:schemeClr val="bg1"/>
              </a:solidFill>
            </a:endParaRPr>
          </a:p>
        </p:txBody>
      </p:sp>
      <p:sp>
        <p:nvSpPr>
          <p:cNvPr id="20" name="TextBox 19">
            <a:extLst>
              <a:ext uri="{FF2B5EF4-FFF2-40B4-BE49-F238E27FC236}">
                <a16:creationId xmlns:a16="http://schemas.microsoft.com/office/drawing/2014/main" id="{99447748-225E-4575-BE6A-6D05CC410995}"/>
              </a:ext>
            </a:extLst>
          </p:cNvPr>
          <p:cNvSpPr txBox="1"/>
          <p:nvPr/>
        </p:nvSpPr>
        <p:spPr>
          <a:xfrm>
            <a:off x="32083" y="5388293"/>
            <a:ext cx="14405811" cy="2954655"/>
          </a:xfrm>
          <a:prstGeom prst="rect">
            <a:avLst/>
          </a:prstGeom>
          <a:noFill/>
        </p:spPr>
        <p:txBody>
          <a:bodyPr wrap="square" rtlCol="0">
            <a:spAutoFit/>
          </a:bodyPr>
          <a:lstStyle/>
          <a:p>
            <a:pPr marL="457200" lvl="1" indent="0" algn="just">
              <a:buFont typeface="+mj-lt"/>
              <a:buNone/>
            </a:pPr>
            <a:r>
              <a:rPr lang="en-US" altLang="en-IN" sz="2400" dirty="0">
                <a:solidFill>
                  <a:schemeClr val="bg1"/>
                </a:solidFill>
                <a:latin typeface="Times New Roman" panose="02020603050405020304" pitchFamily="18" charset="0"/>
                <a:cs typeface="Times New Roman" panose="02020603050405020304" pitchFamily="18" charset="0"/>
                <a:sym typeface="+mn-ea"/>
              </a:rPr>
              <a:t>1.</a:t>
            </a:r>
            <a:r>
              <a:rPr lang="en-IN" sz="2400" dirty="0">
                <a:solidFill>
                  <a:schemeClr val="bg1"/>
                </a:solidFill>
                <a:latin typeface="Times New Roman" panose="02020603050405020304" pitchFamily="18" charset="0"/>
                <a:cs typeface="Times New Roman" panose="02020603050405020304" pitchFamily="18" charset="0"/>
                <a:sym typeface="+mn-ea"/>
              </a:rPr>
              <a:t>Logistic regression</a:t>
            </a:r>
            <a:r>
              <a:rPr lang="en-US" altLang="en-IN" sz="2400" dirty="0">
                <a:solidFill>
                  <a:schemeClr val="bg1"/>
                </a:solidFill>
                <a:latin typeface="Times New Roman" panose="02020603050405020304" pitchFamily="18" charset="0"/>
                <a:cs typeface="Times New Roman" panose="02020603050405020304" pitchFamily="18" charset="0"/>
                <a:sym typeface="+mn-ea"/>
              </a:rPr>
              <a:t>         -66.34920634920634</a:t>
            </a:r>
            <a:endParaRPr lang="en-IN" sz="2400" dirty="0">
              <a:solidFill>
                <a:schemeClr val="bg1"/>
              </a:solidFill>
              <a:latin typeface="Times New Roman" panose="02020603050405020304" pitchFamily="18" charset="0"/>
              <a:cs typeface="Times New Roman" panose="02020603050405020304" pitchFamily="18" charset="0"/>
            </a:endParaRPr>
          </a:p>
          <a:p>
            <a:pPr marL="457200" lvl="1" indent="0" algn="just">
              <a:buFont typeface="+mj-lt"/>
              <a:buNone/>
            </a:pPr>
            <a:r>
              <a:rPr lang="en-US" altLang="en-IN" sz="2400" dirty="0">
                <a:solidFill>
                  <a:schemeClr val="bg1"/>
                </a:solidFill>
                <a:latin typeface="Times New Roman" panose="02020603050405020304" pitchFamily="18" charset="0"/>
                <a:cs typeface="Times New Roman" panose="02020603050405020304" pitchFamily="18" charset="0"/>
                <a:sym typeface="+mn-ea"/>
              </a:rPr>
              <a:t>2.</a:t>
            </a:r>
            <a:r>
              <a:rPr lang="en-IN" sz="2400" dirty="0">
                <a:solidFill>
                  <a:schemeClr val="bg1"/>
                </a:solidFill>
                <a:latin typeface="Times New Roman" panose="02020603050405020304" pitchFamily="18" charset="0"/>
                <a:cs typeface="Times New Roman" panose="02020603050405020304" pitchFamily="18" charset="0"/>
                <a:sym typeface="+mn-ea"/>
              </a:rPr>
              <a:t>Support vector classifier</a:t>
            </a:r>
            <a:r>
              <a:rPr lang="en-US" altLang="en-IN" sz="2400" dirty="0">
                <a:solidFill>
                  <a:schemeClr val="bg1"/>
                </a:solidFill>
                <a:latin typeface="Times New Roman" panose="02020603050405020304" pitchFamily="18" charset="0"/>
                <a:cs typeface="Times New Roman" panose="02020603050405020304" pitchFamily="18" charset="0"/>
                <a:sym typeface="+mn-ea"/>
              </a:rPr>
              <a:t> -91.587301158730158</a:t>
            </a:r>
            <a:endParaRPr lang="en-IN" sz="2400" dirty="0">
              <a:solidFill>
                <a:schemeClr val="bg1"/>
              </a:solidFill>
              <a:latin typeface="Times New Roman" panose="02020603050405020304" pitchFamily="18" charset="0"/>
              <a:cs typeface="Times New Roman" panose="02020603050405020304" pitchFamily="18" charset="0"/>
            </a:endParaRPr>
          </a:p>
          <a:p>
            <a:pPr marL="457200" lvl="1" indent="0" algn="just">
              <a:buFont typeface="+mj-lt"/>
              <a:buNone/>
            </a:pPr>
            <a:r>
              <a:rPr lang="en-US" altLang="en-IN" sz="2400" dirty="0">
                <a:solidFill>
                  <a:schemeClr val="bg1"/>
                </a:solidFill>
                <a:latin typeface="Times New Roman" panose="02020603050405020304" pitchFamily="18" charset="0"/>
                <a:cs typeface="Times New Roman" panose="02020603050405020304" pitchFamily="18" charset="0"/>
                <a:sym typeface="+mn-ea"/>
              </a:rPr>
              <a:t>3.</a:t>
            </a:r>
            <a:r>
              <a:rPr lang="en-IN" sz="2400" dirty="0">
                <a:solidFill>
                  <a:schemeClr val="bg1"/>
                </a:solidFill>
                <a:latin typeface="Times New Roman" panose="02020603050405020304" pitchFamily="18" charset="0"/>
                <a:cs typeface="Times New Roman" panose="02020603050405020304" pitchFamily="18" charset="0"/>
                <a:sym typeface="+mn-ea"/>
              </a:rPr>
              <a:t>Decision tree classifier</a:t>
            </a:r>
            <a:r>
              <a:rPr lang="en-US" altLang="en-IN" sz="2400" dirty="0">
                <a:solidFill>
                  <a:schemeClr val="bg1"/>
                </a:solidFill>
                <a:latin typeface="Times New Roman" panose="02020603050405020304" pitchFamily="18" charset="0"/>
                <a:cs typeface="Times New Roman" panose="02020603050405020304" pitchFamily="18" charset="0"/>
                <a:sym typeface="+mn-ea"/>
              </a:rPr>
              <a:t>   -93.61904761904762</a:t>
            </a:r>
            <a:endParaRPr lang="en-IN" sz="2400" dirty="0">
              <a:solidFill>
                <a:schemeClr val="bg1"/>
              </a:solidFill>
              <a:latin typeface="Times New Roman" panose="02020603050405020304" pitchFamily="18" charset="0"/>
              <a:cs typeface="Times New Roman" panose="02020603050405020304" pitchFamily="18" charset="0"/>
            </a:endParaRPr>
          </a:p>
          <a:p>
            <a:pPr marL="457200" lvl="1" indent="0" algn="just">
              <a:buFont typeface="+mj-lt"/>
              <a:buNone/>
            </a:pPr>
            <a:r>
              <a:rPr lang="en-US" altLang="en-IN" sz="2400" dirty="0">
                <a:solidFill>
                  <a:schemeClr val="bg1"/>
                </a:solidFill>
                <a:latin typeface="Times New Roman" panose="02020603050405020304" pitchFamily="18" charset="0"/>
                <a:cs typeface="Times New Roman" panose="02020603050405020304" pitchFamily="18" charset="0"/>
                <a:sym typeface="+mn-ea"/>
              </a:rPr>
              <a:t>4.</a:t>
            </a:r>
            <a:r>
              <a:rPr lang="en-IN" sz="2400" dirty="0">
                <a:solidFill>
                  <a:schemeClr val="bg1"/>
                </a:solidFill>
                <a:latin typeface="Times New Roman" panose="02020603050405020304" pitchFamily="18" charset="0"/>
                <a:cs typeface="Times New Roman" panose="02020603050405020304" pitchFamily="18" charset="0"/>
                <a:sym typeface="+mn-ea"/>
              </a:rPr>
              <a:t>Random forest classifier</a:t>
            </a:r>
            <a:r>
              <a:rPr lang="en-US" altLang="en-IN" sz="2400" dirty="0">
                <a:solidFill>
                  <a:schemeClr val="bg1"/>
                </a:solidFill>
                <a:latin typeface="Times New Roman" panose="02020603050405020304" pitchFamily="18" charset="0"/>
                <a:cs typeface="Times New Roman" panose="02020603050405020304" pitchFamily="18" charset="0"/>
                <a:sym typeface="+mn-ea"/>
              </a:rPr>
              <a:t> –</a:t>
            </a:r>
            <a:r>
              <a:rPr lang="en-IN" sz="2400" dirty="0">
                <a:solidFill>
                  <a:schemeClr val="bg1"/>
                </a:solidFill>
                <a:latin typeface="Times New Roman" panose="02020603050405020304" pitchFamily="18" charset="0"/>
                <a:cs typeface="Times New Roman" panose="02020603050405020304" pitchFamily="18" charset="0"/>
                <a:sym typeface="+mn-ea"/>
              </a:rPr>
              <a:t> </a:t>
            </a:r>
            <a:r>
              <a:rPr lang="en-US" sz="2400" dirty="0">
                <a:solidFill>
                  <a:schemeClr val="bg1"/>
                </a:solidFill>
                <a:latin typeface="Times New Roman" panose="02020603050405020304" pitchFamily="18" charset="0"/>
                <a:cs typeface="Times New Roman" panose="02020603050405020304" pitchFamily="18" charset="0"/>
                <a:sym typeface="+mn-ea"/>
              </a:rPr>
              <a:t>97</a:t>
            </a:r>
            <a:endParaRPr lang="en-IN" sz="2400" dirty="0">
              <a:solidFill>
                <a:schemeClr val="bg1"/>
              </a:solidFill>
              <a:latin typeface="Times New Roman" panose="02020603050405020304" pitchFamily="18" charset="0"/>
              <a:cs typeface="Times New Roman" panose="02020603050405020304" pitchFamily="18" charset="0"/>
            </a:endParaRPr>
          </a:p>
          <a:p>
            <a:pPr marL="457200" lvl="1" indent="0" algn="just">
              <a:buFont typeface="+mj-lt"/>
              <a:buNone/>
            </a:pPr>
            <a:r>
              <a:rPr lang="en-US" altLang="en-IN" sz="2400" dirty="0">
                <a:solidFill>
                  <a:schemeClr val="bg1"/>
                </a:solidFill>
                <a:latin typeface="Times New Roman" panose="02020603050405020304" pitchFamily="18" charset="0"/>
                <a:cs typeface="Times New Roman" panose="02020603050405020304" pitchFamily="18" charset="0"/>
                <a:sym typeface="+mn-ea"/>
              </a:rPr>
              <a:t>5.</a:t>
            </a:r>
            <a:r>
              <a:rPr lang="en-IN" sz="2400" dirty="0">
                <a:solidFill>
                  <a:schemeClr val="bg1"/>
                </a:solidFill>
                <a:latin typeface="Times New Roman" panose="02020603050405020304" pitchFamily="18" charset="0"/>
                <a:cs typeface="Times New Roman" panose="02020603050405020304" pitchFamily="18" charset="0"/>
                <a:sym typeface="+mn-ea"/>
              </a:rPr>
              <a:t>K nearest </a:t>
            </a:r>
            <a:r>
              <a:rPr lang="en-IN" sz="2400" dirty="0" err="1">
                <a:solidFill>
                  <a:schemeClr val="bg1"/>
                </a:solidFill>
                <a:latin typeface="Times New Roman" panose="02020603050405020304" pitchFamily="18" charset="0"/>
                <a:cs typeface="Times New Roman" panose="02020603050405020304" pitchFamily="18" charset="0"/>
                <a:sym typeface="+mn-ea"/>
              </a:rPr>
              <a:t>neighbors</a:t>
            </a:r>
            <a:r>
              <a:rPr lang="en-IN" sz="2400" dirty="0">
                <a:solidFill>
                  <a:schemeClr val="bg1"/>
                </a:solidFill>
                <a:latin typeface="Times New Roman" panose="02020603050405020304" pitchFamily="18" charset="0"/>
                <a:cs typeface="Times New Roman" panose="02020603050405020304" pitchFamily="18" charset="0"/>
                <a:sym typeface="+mn-ea"/>
              </a:rPr>
              <a:t> classifier</a:t>
            </a:r>
            <a:r>
              <a:rPr lang="en-US" altLang="en-IN" sz="2400" dirty="0">
                <a:solidFill>
                  <a:schemeClr val="bg1"/>
                </a:solidFill>
                <a:latin typeface="Times New Roman" panose="02020603050405020304" pitchFamily="18" charset="0"/>
                <a:cs typeface="Times New Roman" panose="02020603050405020304" pitchFamily="18" charset="0"/>
                <a:sym typeface="+mn-ea"/>
              </a:rPr>
              <a:t>-94.25396825396825</a:t>
            </a:r>
          </a:p>
          <a:p>
            <a:pPr lvl="1" algn="just"/>
            <a:r>
              <a:rPr lang="en-IN" sz="2400" dirty="0">
                <a:solidFill>
                  <a:schemeClr val="bg1"/>
                </a:solidFill>
                <a:latin typeface="Times New Roman" panose="02020603050405020304" pitchFamily="18" charset="0"/>
                <a:cs typeface="Times New Roman" panose="02020603050405020304" pitchFamily="18" charset="0"/>
                <a:sym typeface="+mn-ea"/>
              </a:rPr>
              <a:t>Out of all the algorithms I have used </a:t>
            </a:r>
            <a:r>
              <a:rPr lang="en-US" altLang="en-IN" sz="2400" b="1" dirty="0">
                <a:solidFill>
                  <a:schemeClr val="bg1"/>
                </a:solidFill>
                <a:latin typeface="Times New Roman" panose="02020603050405020304" pitchFamily="18" charset="0"/>
                <a:cs typeface="Times New Roman" panose="02020603050405020304" pitchFamily="18" charset="0"/>
                <a:sym typeface="+mn-ea"/>
              </a:rPr>
              <a:t>R</a:t>
            </a:r>
            <a:r>
              <a:rPr lang="en-IN" sz="2400" b="1" dirty="0" err="1">
                <a:solidFill>
                  <a:schemeClr val="bg1"/>
                </a:solidFill>
                <a:latin typeface="Times New Roman" panose="02020603050405020304" pitchFamily="18" charset="0"/>
                <a:cs typeface="Times New Roman" panose="02020603050405020304" pitchFamily="18" charset="0"/>
                <a:sym typeface="+mn-ea"/>
              </a:rPr>
              <a:t>andom</a:t>
            </a:r>
            <a:r>
              <a:rPr lang="en-IN" sz="2400" b="1" dirty="0">
                <a:solidFill>
                  <a:schemeClr val="bg1"/>
                </a:solidFill>
                <a:latin typeface="Times New Roman" panose="02020603050405020304" pitchFamily="18" charset="0"/>
                <a:cs typeface="Times New Roman" panose="02020603050405020304" pitchFamily="18" charset="0"/>
                <a:sym typeface="+mn-ea"/>
              </a:rPr>
              <a:t> forest </a:t>
            </a:r>
            <a:r>
              <a:rPr lang="en-IN" sz="2400" dirty="0">
                <a:solidFill>
                  <a:schemeClr val="bg1"/>
                </a:solidFill>
                <a:latin typeface="Times New Roman" panose="02020603050405020304" pitchFamily="18" charset="0"/>
                <a:cs typeface="Times New Roman" panose="02020603050405020304" pitchFamily="18" charset="0"/>
                <a:sym typeface="+mn-ea"/>
              </a:rPr>
              <a:t>as the best model for my dataset</a:t>
            </a:r>
          </a:p>
          <a:p>
            <a:pPr marL="457200" lvl="1" indent="0">
              <a:buFont typeface="+mj-lt"/>
              <a:buNone/>
            </a:pPr>
            <a:endParaRPr lang="en-US" altLang="en-IN" sz="2400" dirty="0">
              <a:solidFill>
                <a:schemeClr val="bg1"/>
              </a:solidFill>
              <a:latin typeface="Times New Roman" panose="02020603050405020304" pitchFamily="18" charset="0"/>
              <a:cs typeface="Times New Roman" panose="02020603050405020304" pitchFamily="18" charset="0"/>
              <a:sym typeface="+mn-ea"/>
            </a:endParaRPr>
          </a:p>
          <a:p>
            <a:endParaRPr lang="en-IN"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9751E3-32FA-4E3E-A417-30B04E1349DC}"/>
              </a:ext>
            </a:extLst>
          </p:cNvPr>
          <p:cNvSpPr txBox="1"/>
          <p:nvPr/>
        </p:nvSpPr>
        <p:spPr>
          <a:xfrm>
            <a:off x="850231" y="609600"/>
            <a:ext cx="13667874" cy="1446550"/>
          </a:xfrm>
          <a:prstGeom prst="rect">
            <a:avLst/>
          </a:prstGeom>
          <a:noFill/>
        </p:spPr>
        <p:txBody>
          <a:bodyPr wrap="square" rtlCol="0">
            <a:spAutoFit/>
          </a:bodyPr>
          <a:lstStyle/>
          <a:p>
            <a:r>
              <a:rPr lang="en-US" sz="4400" b="1" dirty="0">
                <a:solidFill>
                  <a:schemeClr val="bg1"/>
                </a:solidFill>
                <a:latin typeface="Times New Roman" panose="02020603050405020304" pitchFamily="18" charset="0"/>
                <a:cs typeface="Times New Roman" panose="02020603050405020304" pitchFamily="18" charset="0"/>
              </a:rPr>
              <a:t>Libraries Used</a:t>
            </a:r>
            <a:endParaRPr lang="en-IN" sz="4400" b="1" dirty="0">
              <a:solidFill>
                <a:schemeClr val="bg1"/>
              </a:solidFill>
              <a:latin typeface="Times New Roman" panose="02020603050405020304" pitchFamily="18" charset="0"/>
              <a:cs typeface="Times New Roman" panose="02020603050405020304" pitchFamily="18" charset="0"/>
            </a:endParaRPr>
          </a:p>
          <a:p>
            <a:endParaRPr lang="en-IN" sz="4400"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79BDBA5-EEC8-4915-9D68-4EA9BD07CCD3}"/>
              </a:ext>
            </a:extLst>
          </p:cNvPr>
          <p:cNvSpPr txBox="1"/>
          <p:nvPr/>
        </p:nvSpPr>
        <p:spPr>
          <a:xfrm>
            <a:off x="1026694" y="2056149"/>
            <a:ext cx="11389895" cy="4401205"/>
          </a:xfrm>
          <a:prstGeom prst="rect">
            <a:avLst/>
          </a:prstGeom>
          <a:noFill/>
        </p:spPr>
        <p:txBody>
          <a:bodyPr wrap="square" rtlCol="0">
            <a:spAutoFit/>
          </a:bodyPr>
          <a:lstStyle/>
          <a:p>
            <a:pPr marL="571500" lvl="0" indent="-571500" algn="just" rtl="0">
              <a:spcBef>
                <a:spcPts val="0"/>
              </a:spcBef>
              <a:spcAft>
                <a:spcPts val="0"/>
              </a:spcAft>
              <a:buClr>
                <a:schemeClr val="dk1"/>
              </a:buClr>
              <a:buSzPts val="1100"/>
              <a:buFont typeface="Wingdings" panose="05000000000000000000" pitchFamily="2" charset="2"/>
              <a:buChar char="Ø"/>
            </a:pPr>
            <a:r>
              <a:rPr lang="en-IN" sz="2800" b="1" dirty="0">
                <a:solidFill>
                  <a:schemeClr val="bg1"/>
                </a:solidFill>
                <a:latin typeface="Times New Roman" panose="02020603050405020304" charset="0"/>
                <a:cs typeface="Times New Roman" panose="02020603050405020304" charset="0"/>
                <a:sym typeface="+mn-ea"/>
              </a:rPr>
              <a:t>PANDAS</a:t>
            </a:r>
            <a:r>
              <a:rPr lang="en-IN" sz="2800" b="1" dirty="0">
                <a:solidFill>
                  <a:schemeClr val="bg1"/>
                </a:solidFill>
                <a:latin typeface="Times New Roman" panose="02020603050405020304" charset="0"/>
                <a:ea typeface="Calibri" panose="020F0502020204030204"/>
                <a:cs typeface="Times New Roman" panose="02020603050405020304" charset="0"/>
                <a:sym typeface="+mn-ea"/>
              </a:rPr>
              <a:t> </a:t>
            </a:r>
            <a:r>
              <a:rPr lang="en-IN" sz="2800" dirty="0">
                <a:solidFill>
                  <a:schemeClr val="bg1"/>
                </a:solidFill>
                <a:latin typeface="Times New Roman" panose="02020603050405020304" charset="0"/>
                <a:cs typeface="Times New Roman" panose="02020603050405020304" charset="0"/>
                <a:sym typeface="+mn-ea"/>
              </a:rPr>
              <a:t>(manipulation and analysis)  </a:t>
            </a:r>
          </a:p>
          <a:p>
            <a:pPr marL="571500" lvl="0" indent="-571500" algn="just" rtl="0">
              <a:spcBef>
                <a:spcPts val="0"/>
              </a:spcBef>
              <a:spcAft>
                <a:spcPts val="0"/>
              </a:spcAft>
              <a:buClr>
                <a:schemeClr val="dk1"/>
              </a:buClr>
              <a:buSzPts val="1100"/>
              <a:buFont typeface="Wingdings" panose="05000000000000000000" pitchFamily="2" charset="2"/>
              <a:buChar char="Ø"/>
            </a:pPr>
            <a:endParaRPr lang="en-IN" sz="2800" dirty="0">
              <a:solidFill>
                <a:schemeClr val="bg1"/>
              </a:solidFill>
              <a:latin typeface="Times New Roman" panose="02020603050405020304" charset="0"/>
              <a:ea typeface="Calibri" panose="020F0502020204030204"/>
              <a:cs typeface="Times New Roman" panose="02020603050405020304" charset="0"/>
            </a:endParaRPr>
          </a:p>
          <a:p>
            <a:pPr marL="571500" lvl="0" indent="-571500" algn="just" rtl="0">
              <a:spcBef>
                <a:spcPts val="0"/>
              </a:spcBef>
              <a:spcAft>
                <a:spcPts val="0"/>
              </a:spcAft>
              <a:buClr>
                <a:schemeClr val="dk1"/>
              </a:buClr>
              <a:buSzPts val="1100"/>
              <a:buFont typeface="Wingdings" panose="05000000000000000000" pitchFamily="2" charset="2"/>
              <a:buChar char="Ø"/>
            </a:pPr>
            <a:r>
              <a:rPr lang="en-IN" sz="2800" b="1" dirty="0">
                <a:solidFill>
                  <a:schemeClr val="bg1"/>
                </a:solidFill>
                <a:latin typeface="Times New Roman" panose="02020603050405020304" charset="0"/>
                <a:cs typeface="Times New Roman" panose="02020603050405020304" charset="0"/>
                <a:sym typeface="+mn-ea"/>
              </a:rPr>
              <a:t>NUMPY</a:t>
            </a:r>
            <a:r>
              <a:rPr lang="en-IN" sz="2800" dirty="0">
                <a:solidFill>
                  <a:schemeClr val="bg1"/>
                </a:solidFill>
                <a:latin typeface="Times New Roman" panose="02020603050405020304" charset="0"/>
                <a:cs typeface="Times New Roman" panose="02020603050405020304" charset="0"/>
                <a:sym typeface="+mn-ea"/>
              </a:rPr>
              <a:t> (working with arrays)</a:t>
            </a:r>
          </a:p>
          <a:p>
            <a:pPr marL="571500" lvl="0" indent="-571500" algn="just" rtl="0">
              <a:spcBef>
                <a:spcPts val="0"/>
              </a:spcBef>
              <a:spcAft>
                <a:spcPts val="0"/>
              </a:spcAft>
              <a:buClr>
                <a:schemeClr val="dk1"/>
              </a:buClr>
              <a:buSzPts val="1100"/>
              <a:buFont typeface="Wingdings" panose="05000000000000000000" pitchFamily="2" charset="2"/>
              <a:buChar char="Ø"/>
            </a:pPr>
            <a:endParaRPr lang="en-IN" sz="2800" dirty="0">
              <a:solidFill>
                <a:schemeClr val="bg1"/>
              </a:solidFill>
              <a:latin typeface="Times New Roman" panose="02020603050405020304" charset="0"/>
              <a:ea typeface="Calibri" panose="020F0502020204030204"/>
              <a:cs typeface="Times New Roman" panose="02020603050405020304" charset="0"/>
            </a:endParaRPr>
          </a:p>
          <a:p>
            <a:pPr marL="571500" lvl="0" indent="-571500" algn="just" rtl="0">
              <a:spcBef>
                <a:spcPts val="0"/>
              </a:spcBef>
              <a:spcAft>
                <a:spcPts val="0"/>
              </a:spcAft>
              <a:buClr>
                <a:schemeClr val="dk1"/>
              </a:buClr>
              <a:buSzPts val="1100"/>
              <a:buFont typeface="Wingdings" panose="05000000000000000000" pitchFamily="2" charset="2"/>
              <a:buChar char="Ø"/>
            </a:pPr>
            <a:r>
              <a:rPr lang="en-IN" sz="2800" b="1" dirty="0">
                <a:solidFill>
                  <a:schemeClr val="bg1"/>
                </a:solidFill>
                <a:latin typeface="Times New Roman" panose="02020603050405020304" charset="0"/>
                <a:cs typeface="Times New Roman" panose="02020603050405020304" charset="0"/>
                <a:sym typeface="+mn-ea"/>
              </a:rPr>
              <a:t>MATPLOTLIB </a:t>
            </a:r>
            <a:r>
              <a:rPr lang="en-IN" sz="2800" dirty="0">
                <a:solidFill>
                  <a:schemeClr val="bg1"/>
                </a:solidFill>
                <a:latin typeface="Times New Roman" panose="02020603050405020304" charset="0"/>
                <a:cs typeface="Times New Roman" panose="02020603050405020304" charset="0"/>
                <a:sym typeface="+mn-ea"/>
              </a:rPr>
              <a:t>(plotting library for the python)</a:t>
            </a:r>
          </a:p>
          <a:p>
            <a:pPr marL="571500" lvl="0" indent="-571500" algn="just" rtl="0">
              <a:spcBef>
                <a:spcPts val="0"/>
              </a:spcBef>
              <a:spcAft>
                <a:spcPts val="0"/>
              </a:spcAft>
              <a:buClr>
                <a:schemeClr val="dk1"/>
              </a:buClr>
              <a:buSzPts val="1100"/>
              <a:buFont typeface="Wingdings" panose="05000000000000000000" pitchFamily="2" charset="2"/>
              <a:buChar char="Ø"/>
            </a:pPr>
            <a:endParaRPr lang="en-IN" sz="2800" dirty="0">
              <a:solidFill>
                <a:schemeClr val="bg1"/>
              </a:solidFill>
              <a:latin typeface="Times New Roman" panose="02020603050405020304" charset="0"/>
              <a:ea typeface="Calibri" panose="020F0502020204030204"/>
              <a:cs typeface="Times New Roman" panose="02020603050405020304" charset="0"/>
            </a:endParaRPr>
          </a:p>
          <a:p>
            <a:pPr marL="571500" lvl="0" indent="-571500" algn="just" rtl="0">
              <a:spcBef>
                <a:spcPts val="0"/>
              </a:spcBef>
              <a:spcAft>
                <a:spcPts val="0"/>
              </a:spcAft>
              <a:buClr>
                <a:schemeClr val="dk1"/>
              </a:buClr>
              <a:buSzPts val="1100"/>
              <a:buFont typeface="Wingdings" panose="05000000000000000000" pitchFamily="2" charset="2"/>
              <a:buChar char="Ø"/>
            </a:pPr>
            <a:r>
              <a:rPr lang="en-IN" sz="2800" b="1" dirty="0">
                <a:solidFill>
                  <a:schemeClr val="bg1"/>
                </a:solidFill>
                <a:latin typeface="Times New Roman" panose="02020603050405020304" charset="0"/>
                <a:cs typeface="Times New Roman" panose="02020603050405020304" charset="0"/>
                <a:sym typeface="+mn-ea"/>
              </a:rPr>
              <a:t>TKINTER</a:t>
            </a:r>
            <a:r>
              <a:rPr lang="en-IN" sz="2800" dirty="0">
                <a:solidFill>
                  <a:schemeClr val="bg1"/>
                </a:solidFill>
                <a:latin typeface="Times New Roman" panose="02020603050405020304" charset="0"/>
                <a:cs typeface="Times New Roman" panose="02020603050405020304" charset="0"/>
                <a:sym typeface="+mn-ea"/>
              </a:rPr>
              <a:t> (standard GUI library for python)</a:t>
            </a:r>
          </a:p>
          <a:p>
            <a:pPr marL="571500" lvl="0" indent="-571500" algn="just" rtl="0">
              <a:spcBef>
                <a:spcPts val="0"/>
              </a:spcBef>
              <a:spcAft>
                <a:spcPts val="0"/>
              </a:spcAft>
              <a:buClr>
                <a:schemeClr val="dk1"/>
              </a:buClr>
              <a:buSzPts val="1100"/>
              <a:buFont typeface="Wingdings" panose="05000000000000000000" pitchFamily="2" charset="2"/>
              <a:buChar char="Ø"/>
            </a:pPr>
            <a:endParaRPr lang="en-IN" sz="2800" dirty="0">
              <a:solidFill>
                <a:schemeClr val="bg1"/>
              </a:solidFill>
              <a:latin typeface="Times New Roman" panose="02020603050405020304" charset="0"/>
              <a:ea typeface="Calibri" panose="020F0502020204030204"/>
              <a:cs typeface="Times New Roman" panose="02020603050405020304" charset="0"/>
            </a:endParaRPr>
          </a:p>
          <a:p>
            <a:pPr marL="571500" lvl="0" indent="-571500" algn="just" rtl="0">
              <a:spcBef>
                <a:spcPts val="0"/>
              </a:spcBef>
              <a:spcAft>
                <a:spcPts val="0"/>
              </a:spcAft>
              <a:buClr>
                <a:schemeClr val="dk1"/>
              </a:buClr>
              <a:buSzPts val="1100"/>
              <a:buFont typeface="Wingdings" panose="05000000000000000000" pitchFamily="2" charset="2"/>
              <a:buChar char="Ø"/>
            </a:pPr>
            <a:r>
              <a:rPr lang="en-IN" sz="2800" b="1" dirty="0">
                <a:solidFill>
                  <a:schemeClr val="bg1"/>
                </a:solidFill>
                <a:latin typeface="Times New Roman" panose="02020603050405020304" charset="0"/>
                <a:cs typeface="Times New Roman" panose="02020603050405020304" charset="0"/>
                <a:sym typeface="+mn-ea"/>
              </a:rPr>
              <a:t>PICKLE</a:t>
            </a:r>
            <a:r>
              <a:rPr lang="en-IN" sz="2800" dirty="0">
                <a:solidFill>
                  <a:schemeClr val="bg1"/>
                </a:solidFill>
                <a:latin typeface="Times New Roman" panose="02020603050405020304" charset="0"/>
                <a:cs typeface="Times New Roman" panose="02020603050405020304" charset="0"/>
                <a:sym typeface="+mn-ea"/>
              </a:rPr>
              <a:t> (serializing and deserializing a Python object structure)</a:t>
            </a:r>
          </a:p>
          <a:p>
            <a:endParaRPr lang="en-IN" sz="2800" dirty="0">
              <a:solidFill>
                <a:schemeClr val="bg1"/>
              </a:solidFill>
            </a:endParaRPr>
          </a:p>
        </p:txBody>
      </p:sp>
      <p:pic>
        <p:nvPicPr>
          <p:cNvPr id="4" name="Google Shape;207;p9">
            <a:extLst>
              <a:ext uri="{FF2B5EF4-FFF2-40B4-BE49-F238E27FC236}">
                <a16:creationId xmlns:a16="http://schemas.microsoft.com/office/drawing/2014/main" id="{43C6A0F4-80AA-4FC3-A5A7-EEAD15D33F80}"/>
              </a:ext>
            </a:extLst>
          </p:cNvPr>
          <p:cNvPicPr preferRelativeResize="0"/>
          <p:nvPr/>
        </p:nvPicPr>
        <p:blipFill rotWithShape="1">
          <a:blip r:embed="rId2">
            <a:alphaModFix/>
          </a:blip>
          <a:srcRect/>
          <a:stretch/>
        </p:blipFill>
        <p:spPr>
          <a:xfrm>
            <a:off x="7573917" y="1577083"/>
            <a:ext cx="1406079" cy="800004"/>
          </a:xfrm>
          <a:prstGeom prst="roundRect">
            <a:avLst>
              <a:gd name="adj" fmla="val 4167"/>
            </a:avLst>
          </a:prstGeom>
          <a:solidFill>
            <a:srgbClr val="FFFFFF"/>
          </a:solidFill>
          <a:ln w="76200" cap="sq" cmpd="sng">
            <a:solidFill>
              <a:srgbClr val="292929"/>
            </a:solidFill>
            <a:prstDash val="solid"/>
            <a:miter lim="800000"/>
            <a:headEnd type="none" w="sm" len="sm"/>
            <a:tailEnd type="none" w="sm" len="sm"/>
          </a:ln>
          <a:effectLst>
            <a:reflection stA="28000" endPos="28000" dist="5000" dir="5400000" sy="-100000" algn="bl" rotWithShape="0"/>
          </a:effectLst>
        </p:spPr>
      </p:pic>
      <p:pic>
        <p:nvPicPr>
          <p:cNvPr id="5" name="Google Shape;208;p9">
            <a:extLst>
              <a:ext uri="{FF2B5EF4-FFF2-40B4-BE49-F238E27FC236}">
                <a16:creationId xmlns:a16="http://schemas.microsoft.com/office/drawing/2014/main" id="{0BBCD6AE-DF40-4FDC-8F0C-31E704710093}"/>
              </a:ext>
            </a:extLst>
          </p:cNvPr>
          <p:cNvPicPr preferRelativeResize="0"/>
          <p:nvPr/>
        </p:nvPicPr>
        <p:blipFill rotWithShape="1">
          <a:blip r:embed="rId3">
            <a:alphaModFix/>
          </a:blip>
          <a:srcRect/>
          <a:stretch/>
        </p:blipFill>
        <p:spPr>
          <a:xfrm>
            <a:off x="7573916" y="2698023"/>
            <a:ext cx="1406079" cy="810197"/>
          </a:xfrm>
          <a:prstGeom prst="roundRect">
            <a:avLst>
              <a:gd name="adj" fmla="val 4167"/>
            </a:avLst>
          </a:prstGeom>
          <a:solidFill>
            <a:srgbClr val="FFFFFF"/>
          </a:solidFill>
          <a:ln w="76200" cap="sq" cmpd="sng">
            <a:solidFill>
              <a:srgbClr val="292929"/>
            </a:solidFill>
            <a:prstDash val="solid"/>
            <a:miter lim="800000"/>
            <a:headEnd type="none" w="sm" len="sm"/>
            <a:tailEnd type="none" w="sm" len="sm"/>
          </a:ln>
          <a:effectLst>
            <a:reflection stA="28000" endPos="28000" dist="5000" dir="5400000" sy="-100000" algn="bl" rotWithShape="0"/>
          </a:effectLst>
        </p:spPr>
      </p:pic>
      <p:pic>
        <p:nvPicPr>
          <p:cNvPr id="6" name="Google Shape;209;p9">
            <a:extLst>
              <a:ext uri="{FF2B5EF4-FFF2-40B4-BE49-F238E27FC236}">
                <a16:creationId xmlns:a16="http://schemas.microsoft.com/office/drawing/2014/main" id="{B0C87F60-D7EB-45EB-BDAE-DB55808A3969}"/>
              </a:ext>
            </a:extLst>
          </p:cNvPr>
          <p:cNvPicPr preferRelativeResize="0"/>
          <p:nvPr/>
        </p:nvPicPr>
        <p:blipFill rotWithShape="1">
          <a:blip r:embed="rId4">
            <a:alphaModFix/>
          </a:blip>
          <a:srcRect/>
          <a:stretch/>
        </p:blipFill>
        <p:spPr>
          <a:xfrm>
            <a:off x="8693064" y="4476898"/>
            <a:ext cx="1302705" cy="1011778"/>
          </a:xfrm>
          <a:prstGeom prst="roundRect">
            <a:avLst>
              <a:gd name="adj" fmla="val 4167"/>
            </a:avLst>
          </a:prstGeom>
          <a:solidFill>
            <a:srgbClr val="FFFFFF"/>
          </a:solidFill>
          <a:ln w="76200" cap="sq" cmpd="sng">
            <a:solidFill>
              <a:srgbClr val="292929"/>
            </a:solidFill>
            <a:prstDash val="solid"/>
            <a:miter lim="800000"/>
            <a:headEnd type="none" w="sm" len="sm"/>
            <a:tailEnd type="none" w="sm" len="sm"/>
          </a:ln>
          <a:effectLst>
            <a:reflection stA="28000" endPos="28000" dist="5000" dir="5400000" sy="-100000" algn="bl" rotWithShape="0"/>
          </a:effectLst>
        </p:spPr>
      </p:pic>
      <p:pic>
        <p:nvPicPr>
          <p:cNvPr id="7" name="Google Shape;216;p10">
            <a:extLst>
              <a:ext uri="{FF2B5EF4-FFF2-40B4-BE49-F238E27FC236}">
                <a16:creationId xmlns:a16="http://schemas.microsoft.com/office/drawing/2014/main" id="{BA582EFF-5481-4076-AA8B-26E2585AF02A}"/>
              </a:ext>
            </a:extLst>
          </p:cNvPr>
          <p:cNvPicPr preferRelativeResize="0"/>
          <p:nvPr/>
        </p:nvPicPr>
        <p:blipFill rotWithShape="1">
          <a:blip r:embed="rId5">
            <a:alphaModFix/>
          </a:blip>
          <a:srcRect/>
          <a:stretch/>
        </p:blipFill>
        <p:spPr>
          <a:xfrm>
            <a:off x="9965088" y="3244974"/>
            <a:ext cx="1181233" cy="1011778"/>
          </a:xfrm>
          <a:prstGeom prst="roundRect">
            <a:avLst>
              <a:gd name="adj" fmla="val 4167"/>
            </a:avLst>
          </a:prstGeom>
          <a:solidFill>
            <a:srgbClr val="FFFFFF"/>
          </a:solidFill>
          <a:ln w="76200" cap="sq" cmpd="sng">
            <a:solidFill>
              <a:srgbClr val="292929"/>
            </a:solidFill>
            <a:prstDash val="solid"/>
            <a:miter lim="800000"/>
            <a:headEnd type="none" w="sm" len="sm"/>
            <a:tailEnd type="none" w="sm" len="sm"/>
          </a:ln>
          <a:effectLst>
            <a:reflection stA="28000" endPos="28000" dist="5000" dir="5400000" sy="-100000" algn="bl" rotWithShape="0"/>
          </a:effectLst>
        </p:spPr>
      </p:pic>
      <p:pic>
        <p:nvPicPr>
          <p:cNvPr id="8" name="Google Shape;215;p10">
            <a:extLst>
              <a:ext uri="{FF2B5EF4-FFF2-40B4-BE49-F238E27FC236}">
                <a16:creationId xmlns:a16="http://schemas.microsoft.com/office/drawing/2014/main" id="{87F5CE1D-2F6C-42DD-85BC-D5F9E2B6AFF6}"/>
              </a:ext>
            </a:extLst>
          </p:cNvPr>
          <p:cNvPicPr preferRelativeResize="0"/>
          <p:nvPr/>
        </p:nvPicPr>
        <p:blipFill rotWithShape="1">
          <a:blip r:embed="rId6">
            <a:alphaModFix/>
          </a:blip>
          <a:srcRect l="3238" t="7201" r="55753" b="7202"/>
          <a:stretch/>
        </p:blipFill>
        <p:spPr>
          <a:xfrm>
            <a:off x="11146321" y="5445576"/>
            <a:ext cx="1181234" cy="1011778"/>
          </a:xfrm>
          <a:prstGeom prst="roundRect">
            <a:avLst>
              <a:gd name="adj" fmla="val 4167"/>
            </a:avLst>
          </a:prstGeom>
          <a:solidFill>
            <a:srgbClr val="FFFFFF"/>
          </a:solidFill>
          <a:ln w="76200" cap="sq" cmpd="sng">
            <a:solidFill>
              <a:srgbClr val="292929"/>
            </a:solidFill>
            <a:prstDash val="solid"/>
            <a:miter lim="800000"/>
            <a:headEnd type="none" w="sm" len="sm"/>
            <a:tailEnd type="none" w="sm" len="sm"/>
          </a:ln>
          <a:effectLst>
            <a:reflection stA="28000" endPos="28000" dist="5000" dir="5400000" sy="-100000" algn="bl" rotWithShape="0"/>
          </a:effectLst>
        </p:spPr>
      </p:pic>
    </p:spTree>
    <p:extLst>
      <p:ext uri="{BB962C8B-B14F-4D97-AF65-F5344CB8AC3E}">
        <p14:creationId xmlns:p14="http://schemas.microsoft.com/office/powerpoint/2010/main" val="42213142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1141</TotalTime>
  <Words>593</Words>
  <Application>Microsoft Office PowerPoint</Application>
  <PresentationFormat>Custom</PresentationFormat>
  <Paragraphs>55</Paragraphs>
  <Slides>18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Calibri</vt:lpstr>
      <vt:lpstr>Wingdings</vt:lpstr>
      <vt:lpstr>system-ui</vt: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Rahul Sharma B</cp:lastModifiedBy>
  <cp:revision>30</cp:revision>
  <dcterms:created xsi:type="dcterms:W3CDTF">2024-10-20T08:59:32Z</dcterms:created>
  <dcterms:modified xsi:type="dcterms:W3CDTF">2024-10-26T16:22:29Z</dcterms:modified>
</cp:coreProperties>
</file>